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60" r:id="rId2"/>
    <p:sldId id="4444" r:id="rId3"/>
    <p:sldId id="4443" r:id="rId4"/>
    <p:sldId id="4442" r:id="rId5"/>
    <p:sldId id="4441" r:id="rId6"/>
    <p:sldId id="4449" r:id="rId7"/>
    <p:sldId id="4440" r:id="rId8"/>
    <p:sldId id="4456" r:id="rId9"/>
    <p:sldId id="4433" r:id="rId10"/>
    <p:sldId id="4438" r:id="rId11"/>
    <p:sldId id="4458" r:id="rId12"/>
    <p:sldId id="4437" r:id="rId13"/>
    <p:sldId id="4435" r:id="rId14"/>
    <p:sldId id="4430" r:id="rId15"/>
    <p:sldId id="4429" r:id="rId16"/>
    <p:sldId id="4425" r:id="rId17"/>
    <p:sldId id="4453" r:id="rId18"/>
    <p:sldId id="4451" r:id="rId19"/>
    <p:sldId id="4457" r:id="rId20"/>
    <p:sldId id="4459" r:id="rId21"/>
    <p:sldId id="4454" r:id="rId22"/>
    <p:sldId id="4452" r:id="rId23"/>
    <p:sldId id="4455" r:id="rId24"/>
    <p:sldId id="4424" r:id="rId25"/>
    <p:sldId id="4422" r:id="rId26"/>
    <p:sldId id="4423" r:id="rId27"/>
    <p:sldId id="4446" r:id="rId28"/>
    <p:sldId id="4448" r:id="rId29"/>
    <p:sldId id="444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E4A2"/>
    <a:srgbClr val="3994F9"/>
    <a:srgbClr val="3399FF"/>
    <a:srgbClr val="2975C1"/>
    <a:srgbClr val="1D9F9F"/>
    <a:srgbClr val="FF66CC"/>
    <a:srgbClr val="CCFF66"/>
    <a:srgbClr val="58908B"/>
    <a:srgbClr val="018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 varScale="1">
        <p:scale>
          <a:sx n="81" d="100"/>
          <a:sy n="81" d="100"/>
        </p:scale>
        <p:origin x="7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83ABB-A641-41B3-815B-0BF716117969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64667-E269-4945-B7C0-AD99F8954A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91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2225B-E41B-77C0-1A23-7FE91583A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84B7F-BF54-53DE-5ED7-2CDED8A4B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18E42-7938-EBF6-0BBB-C03E98259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4C66D-7C77-1BC2-E297-5581F607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71FE2-01D7-8CFA-F772-2A12DADA9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7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79BFA-EF8F-EA09-32AE-D64B8AE7D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459FB-C2B4-23D4-5E49-19DBA37F4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53C33-E5A3-B4F5-E8BF-0885DE881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3BEFD-E011-F7CA-9B31-F27B73919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99C5A-F8B7-9E90-F8CD-0F9D22014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37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C63739-7054-0E76-0B25-A01771D40C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38EBE8-732F-CBA6-F8BB-30CF1BAE2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9432A-8B6F-76F0-0D7B-30A66B962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8D616-BCA7-5689-02D1-3CA3EA884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83D8B-7730-9BA0-75AA-DC12AF5D0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53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69414-E7DE-B18D-3123-DBD0283DA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EC70-B92A-CC7C-576E-A961A566D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0CFBF-3986-2ECA-DC6E-B0EB5EEAE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622A7-D018-3314-6712-AC0A3E326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F858B-9E65-33C3-1330-DDC559B7F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99EF2-BE12-339C-53A6-D7F37ED5D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EA9B6-8FA8-149E-9646-FB301CFB1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25791-C68A-6622-2CC5-3C0B28333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CB1C5-90B9-0823-9015-AF5F09CF9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9B8B6-BAA6-240F-60BE-518B08A6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0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3121-A2A6-067F-9BB5-431330CD0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61458-6F42-1FC6-02A5-B26BB0448D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0A9E45-D816-7EFD-3CAA-178E16FA00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4DE17-8AF8-1452-3C2B-1E8AC11C0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04EE6-8A95-F57F-A192-3DE3AA413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37B0C8-4507-0579-A941-6A255E92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83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D41E2-A077-4FE6-C0D3-E53AD7692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D9F13-A5D4-37A3-1493-299424981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5EE514-EB19-276A-D5A5-AD3B45285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4ECFBA-4BCE-DB10-1A82-A2D64F058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FB50E7-10C2-3309-2CDC-0F66334ED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1554FF-26AD-988B-1BE6-17295ED2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B7DB9-3BFA-EEC0-380B-FF6C9131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18BED0-2F21-3460-79B8-7290A76A4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07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0D88-D9A6-E2BA-4D07-31B2E1E8C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9C88D8-4119-A0E3-1E19-520074B60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BD6728-10D0-DD4F-070F-D8887DC40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F0AF4-0EB8-E3C6-BC9D-0F225B0D6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91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6305AF-CB28-6234-0989-07022337F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5B88D4-A6C0-E1B7-8994-A86076DAC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2BBE91-403E-73E0-6DB4-5910441B7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80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1ACB-DC8B-620D-E3BF-7FA852E0A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1B764-533F-1B5D-0611-138F69934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5571B-161E-E09A-5698-4A40CFD31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211E9-C5AE-278A-0394-D5A3F4277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A9B3E-94F2-61BE-DDC5-42C05138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52E40-E8E1-BD3E-81E3-532D7B29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00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F0294-46E3-230A-33FB-B650A56B8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C59121-E297-856F-8ED2-F9B862BEE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4B73E-5B9E-91E2-5353-C491A0CF9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4E462-7BB8-F752-941C-B91D00225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8DAB4-C59B-C493-7D76-5E1C91DA5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1DC2E0-CCB3-2997-598A-4720CC284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0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BEEC88-9CA5-4612-35B7-82E0244A7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DCC53-C329-CE13-38A1-EB94C1E16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1CA58-D0E5-D20E-2F11-B1014BAA02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6C86BF-26DF-47F2-BBA6-FB99F1E1025C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4645D-A023-304B-CF92-E94304A16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39631-FBA3-5F80-C564-B320E69D3D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F35010-364B-470B-BB6C-DCBBE63D2E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09B860-F767-CF44-CE1F-64E3F076B1F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678488" y="6672580"/>
            <a:ext cx="855662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>
                    <a:alpha val="50000"/>
                  </a:srgbClr>
                </a:solidFill>
                <a:latin typeface="Aptos" panose="020B0004020202020204" pitchFamily="34" charset="0"/>
              </a:rPr>
              <a:t>General - RPS Data</a:t>
            </a:r>
          </a:p>
        </p:txBody>
      </p:sp>
    </p:spTree>
    <p:extLst>
      <p:ext uri="{BB962C8B-B14F-4D97-AF65-F5344CB8AC3E}">
        <p14:creationId xmlns:p14="http://schemas.microsoft.com/office/powerpoint/2010/main" val="3411653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2"/>
          <a:srcRect l="1" r="-387" b="18588"/>
          <a:stretch/>
        </p:blipFill>
        <p:spPr>
          <a:xfrm>
            <a:off x="366227" y="237669"/>
            <a:ext cx="1212311" cy="78869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66227" y="1503753"/>
            <a:ext cx="11555519" cy="9988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WIPRO NGA Program – 25SUB4505_5 G Developer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6227" y="3275236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Capstone Project Presentation – 13</a:t>
            </a:r>
            <a:r>
              <a:rPr lang="en-US" sz="2400" baseline="30000" dirty="0">
                <a:solidFill>
                  <a:srgbClr val="FFFFFF"/>
                </a:solidFill>
                <a:latin typeface="HK Grotesk" pitchFamily="2" charset="77"/>
              </a:rPr>
              <a:t>th</a:t>
            </a: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 Feb 2026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6226" y="6140450"/>
            <a:ext cx="4172935" cy="221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  <a:spcBef>
                <a:spcPct val="0"/>
              </a:spcBef>
            </a:pPr>
            <a:r>
              <a:rPr lang="en-US" sz="1333" spc="133" dirty="0">
                <a:solidFill>
                  <a:srgbClr val="FFFFFF"/>
                </a:solidFill>
                <a:latin typeface="HK Grotesk Light Bold"/>
              </a:rPr>
              <a:t>www.rpsconsulting.in</a:t>
            </a: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ED66556B-B256-8D8D-E60E-0C5895B5FFA5}"/>
              </a:ext>
            </a:extLst>
          </p:cNvPr>
          <p:cNvSpPr txBox="1"/>
          <p:nvPr/>
        </p:nvSpPr>
        <p:spPr>
          <a:xfrm>
            <a:off x="366226" y="5061410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Presented by – Group (03) 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21F87AA7-2FEF-9248-CC8B-6951622F8F14}"/>
              </a:ext>
            </a:extLst>
          </p:cNvPr>
          <p:cNvSpPr txBox="1"/>
          <p:nvPr/>
        </p:nvSpPr>
        <p:spPr>
          <a:xfrm>
            <a:off x="366227" y="4136906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Project Title Here – 5G NR RLC ARQ Process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AC4D1D-2B84-9A8B-B4CA-1E734E9489BE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39AA8B2F-0D47-DDF1-8092-67479BEE4B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387" b="18588"/>
          <a:stretch/>
        </p:blipFill>
        <p:spPr>
          <a:xfrm>
            <a:off x="518627" y="390069"/>
            <a:ext cx="1212311" cy="788699"/>
          </a:xfrm>
          <a:prstGeom prst="rect">
            <a:avLst/>
          </a:prstGeom>
        </p:spPr>
      </p:pic>
      <p:sp>
        <p:nvSpPr>
          <p:cNvPr id="10" name="TextBox 6">
            <a:extLst>
              <a:ext uri="{FF2B5EF4-FFF2-40B4-BE49-F238E27FC236}">
                <a16:creationId xmlns:a16="http://schemas.microsoft.com/office/drawing/2014/main" id="{E470500D-35DA-2567-5A59-55047393FF87}"/>
              </a:ext>
            </a:extLst>
          </p:cNvPr>
          <p:cNvSpPr txBox="1"/>
          <p:nvPr/>
        </p:nvSpPr>
        <p:spPr>
          <a:xfrm>
            <a:off x="518627" y="1656153"/>
            <a:ext cx="11555519" cy="9988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425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WIPRO NGA Program – 25SUB4505_5 G Developer 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E31B1839-82E3-EFB6-DB27-FBC046B0B8C1}"/>
              </a:ext>
            </a:extLst>
          </p:cNvPr>
          <p:cNvSpPr txBox="1"/>
          <p:nvPr/>
        </p:nvSpPr>
        <p:spPr>
          <a:xfrm>
            <a:off x="518627" y="3427636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Capstone Project Presentation – 13</a:t>
            </a:r>
            <a:r>
              <a:rPr lang="en-US" sz="2400" baseline="30000" dirty="0">
                <a:solidFill>
                  <a:srgbClr val="FFFFFF"/>
                </a:solidFill>
                <a:latin typeface="HK Grotesk" pitchFamily="2" charset="77"/>
              </a:rPr>
              <a:t>th</a:t>
            </a: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 Feb 2026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CD13D15A-5053-0DC1-FECE-A762819BC3FB}"/>
              </a:ext>
            </a:extLst>
          </p:cNvPr>
          <p:cNvSpPr txBox="1"/>
          <p:nvPr/>
        </p:nvSpPr>
        <p:spPr>
          <a:xfrm>
            <a:off x="518626" y="6292850"/>
            <a:ext cx="4172935" cy="221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67"/>
              </a:lnSpc>
              <a:spcBef>
                <a:spcPct val="0"/>
              </a:spcBef>
            </a:pPr>
            <a:r>
              <a:rPr lang="en-US" sz="1333" spc="133" dirty="0">
                <a:solidFill>
                  <a:srgbClr val="FFFFFF"/>
                </a:solidFill>
                <a:latin typeface="HK Grotesk Light Bold"/>
              </a:rPr>
              <a:t>www.rpsconsulting.in</a:t>
            </a: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E0BE9C44-E9E7-2331-2CE3-2708B69FC8A4}"/>
              </a:ext>
            </a:extLst>
          </p:cNvPr>
          <p:cNvSpPr txBox="1"/>
          <p:nvPr/>
        </p:nvSpPr>
        <p:spPr>
          <a:xfrm>
            <a:off x="518626" y="5213810"/>
            <a:ext cx="6780319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Presented by – Group (03) 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BF0F7CAC-5D09-3750-B0A6-F03BD02C9D73}"/>
              </a:ext>
            </a:extLst>
          </p:cNvPr>
          <p:cNvSpPr txBox="1"/>
          <p:nvPr/>
        </p:nvSpPr>
        <p:spPr>
          <a:xfrm>
            <a:off x="518627" y="4289306"/>
            <a:ext cx="8663080" cy="2928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39"/>
              </a:lnSpc>
              <a:spcBef>
                <a:spcPct val="0"/>
              </a:spcBef>
            </a:pPr>
            <a:r>
              <a:rPr lang="en-US" sz="2400" dirty="0">
                <a:solidFill>
                  <a:srgbClr val="FFFFFF"/>
                </a:solidFill>
                <a:latin typeface="HK Grotesk" pitchFamily="2" charset="77"/>
              </a:rPr>
              <a:t>Project Title - Test 4: PDCP Layer - Security and Header   Compression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631E1-9D37-854B-C034-BF87DECF4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F7C2D51-60D9-14CD-89CB-8E6E399FE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A92F322E-ECD5-5C2B-D95E-A447D630530A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11F98-55B6-7403-3B8B-F9700542C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A70F3A-EEF7-3C69-3DAC-7B0BC7AF1C85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302DD0-BFA2-E5E6-B01C-65C4193006FE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3C5E22-9A61-3A02-D872-D2DD907F9373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Header Compression (</a:t>
            </a:r>
            <a:r>
              <a:rPr lang="en-US" sz="44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RoHC</a:t>
            </a:r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4527B0-A128-88B3-6882-70CE8542EFF9}"/>
              </a:ext>
            </a:extLst>
          </p:cNvPr>
          <p:cNvSpPr txBox="1"/>
          <p:nvPr/>
        </p:nvSpPr>
        <p:spPr>
          <a:xfrm>
            <a:off x="0" y="1139407"/>
            <a:ext cx="12192000" cy="1277273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PROBLEM : IP Packets have large headers(40-60 bytes) relative to payload, especially in VoIP and real-time video streaming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Robust Header Compression (</a:t>
            </a:r>
            <a:r>
              <a:rPr lang="en-US" sz="2400" b="1" dirty="0" err="1">
                <a:solidFill>
                  <a:schemeClr val="tx2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FE58F1-5E38-06B7-2E82-37C3844692D0}"/>
              </a:ext>
            </a:extLst>
          </p:cNvPr>
          <p:cNvSpPr/>
          <p:nvPr/>
        </p:nvSpPr>
        <p:spPr>
          <a:xfrm>
            <a:off x="835439" y="2601046"/>
            <a:ext cx="4493646" cy="30210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</a:t>
            </a:r>
            <a:r>
              <a:rPr lang="en-US" sz="2000" b="1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lang="en-US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Works: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Identifies static header fields (remain constant during session)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Identifies dynamic header fields (change predictably)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Transmits full header initially to establish context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Subsequently transmits only changing fields (1-3 bytes)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 Receiver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43B956-D4C6-C786-23DB-DFFBCD50FBF3}"/>
              </a:ext>
            </a:extLst>
          </p:cNvPr>
          <p:cNvSpPr/>
          <p:nvPr/>
        </p:nvSpPr>
        <p:spPr>
          <a:xfrm>
            <a:off x="6725264" y="2601705"/>
            <a:ext cx="4493646" cy="30210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Benefits: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packet size and transmission overhead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Improves bandwidth utilization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Supports efficient real-time communication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transmission delay in wireless networks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A2DFDE-1FC8-76E1-F464-4B631DA8CA50}"/>
              </a:ext>
            </a:extLst>
          </p:cNvPr>
          <p:cNvSpPr txBox="1"/>
          <p:nvPr/>
        </p:nvSpPr>
        <p:spPr>
          <a:xfrm>
            <a:off x="0" y="5768270"/>
            <a:ext cx="12192000" cy="338554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RESULT : 90% + reduction in header overhead!</a:t>
            </a:r>
          </a:p>
        </p:txBody>
      </p:sp>
    </p:spTree>
    <p:extLst>
      <p:ext uri="{BB962C8B-B14F-4D97-AF65-F5344CB8AC3E}">
        <p14:creationId xmlns:p14="http://schemas.microsoft.com/office/powerpoint/2010/main" val="2634171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3BC0A-7BCD-F934-82FC-D979C8132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4B6573A0-1CEF-B4A4-8709-CB2271AC8B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D68B55D-0C43-B5B3-F0ED-C4A670CDA214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8A85B-8538-34FC-EF16-30CD52A54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35990E-F529-D98B-55D4-D116A3AA84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6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01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0F109-9BB0-F563-8FEC-5274824B2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2B9D31B2-E019-4213-11EC-07C4AE9DD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BBD3BF9-9C6A-8F81-D5A5-5EB613AF5D60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7A1A8-A65C-3D4B-A1D0-18B0D5B50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D461A2-3D1F-7C62-4CA6-39534694DDEF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321728-3FDC-A6F5-7733-C617822D2FD2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E1D244-B686-7BFA-60A6-DE2482DAA60E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RoHC</a:t>
            </a:r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Working Principle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E7C94F-B653-FB2D-C7F2-0177BD51605A}"/>
              </a:ext>
            </a:extLst>
          </p:cNvPr>
          <p:cNvSpPr txBox="1"/>
          <p:nvPr/>
        </p:nvSpPr>
        <p:spPr>
          <a:xfrm>
            <a:off x="1093509" y="2271860"/>
            <a:ext cx="2809188" cy="2954655"/>
          </a:xfrm>
          <a:prstGeom prst="rect">
            <a:avLst/>
          </a:prstGeom>
          <a:solidFill>
            <a:srgbClr val="58908B"/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</a:rPr>
              <a:t>Phase 1: Initialization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Full header transmitted to establish context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Both transmitter and receiver store header pattern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Context created for subsequent compression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C6CB1A-FCF5-EAD3-26EA-70C8B4C3CADC}"/>
              </a:ext>
            </a:extLst>
          </p:cNvPr>
          <p:cNvSpPr txBox="1"/>
          <p:nvPr/>
        </p:nvSpPr>
        <p:spPr>
          <a:xfrm>
            <a:off x="4936503" y="2271860"/>
            <a:ext cx="2809188" cy="2877711"/>
          </a:xfrm>
          <a:prstGeom prst="rect">
            <a:avLst/>
          </a:prstGeom>
          <a:solidFill>
            <a:srgbClr val="FF66CC"/>
          </a:solidFill>
          <a:ln>
            <a:solidFill>
              <a:srgbClr val="FF66CC"/>
            </a:solidFill>
          </a:ln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</a:rPr>
              <a:t>Phase 2: Compression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Only changing header fields transmitted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Static fields reconstructed from stored context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Compressed headers: 1-3 bytes (vs original 40-60 bytes)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Significant bandwidth savings achieved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E8BA1D-D153-24D8-18C1-442EFD5CBA75}"/>
              </a:ext>
            </a:extLst>
          </p:cNvPr>
          <p:cNvSpPr txBox="1"/>
          <p:nvPr/>
        </p:nvSpPr>
        <p:spPr>
          <a:xfrm>
            <a:off x="8779497" y="2286000"/>
            <a:ext cx="2809188" cy="287771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</a:rPr>
              <a:t>Phase 3: Context Refresh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If synchronization lost, larger headers sent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Automatically re-establishes context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Ensures robustness in varying channel conditions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• Maintains compression efficiency over time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8A1DE5-ECC3-8861-01C1-F396EF21F962}"/>
              </a:ext>
            </a:extLst>
          </p:cNvPr>
          <p:cNvSpPr txBox="1"/>
          <p:nvPr/>
        </p:nvSpPr>
        <p:spPr>
          <a:xfrm>
            <a:off x="3894841" y="1631485"/>
            <a:ext cx="4402317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      Three Phases of </a:t>
            </a:r>
            <a:r>
              <a:rPr lang="en-US" b="1" dirty="0" err="1">
                <a:solidFill>
                  <a:schemeClr val="bg1"/>
                </a:solidFill>
              </a:rPr>
              <a:t>RoHC</a:t>
            </a:r>
            <a:r>
              <a:rPr lang="en-US" b="1" dirty="0">
                <a:solidFill>
                  <a:schemeClr val="bg1"/>
                </a:solidFill>
              </a:rPr>
              <a:t> Operation: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94619D-C535-3DD4-9C3E-AD48898C4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9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335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1CFDC-6EA4-64BC-299C-5DA80C437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A3D00B29-91B4-5970-0865-1E79D844C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B4E2FAB-C08E-BC19-12A6-1C13F4B8F0EA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C83B4-8B57-3872-9F00-8DC879F22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816FBF-3247-2637-9E2A-A8F3F6EE12E4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6434AD-74BB-489C-6989-7CAA143FEF30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FB8775-18B0-0772-4E21-C0B5E03F6191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SRB vs DRB Processing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6EC54F-29A7-FD60-A5CB-6052F1DDED5B}"/>
              </a:ext>
            </a:extLst>
          </p:cNvPr>
          <p:cNvSpPr txBox="1"/>
          <p:nvPr/>
        </p:nvSpPr>
        <p:spPr>
          <a:xfrm>
            <a:off x="609600" y="2499360"/>
            <a:ext cx="5486400" cy="28007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Signalling Radio Bearer (SRB):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Purpose: Carries control plane messages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Traffic: Connection setup, authentication, handover signalling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PDCP Processing: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✓ Ciphering (encryption) - Required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✓ Integrity Protection - Required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✗ Header Compression - Not used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Priority: High (critical for network operation)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80BCFE-EC72-02B6-97EC-B0E1E08172D0}"/>
              </a:ext>
            </a:extLst>
          </p:cNvPr>
          <p:cNvSpPr txBox="1"/>
          <p:nvPr/>
        </p:nvSpPr>
        <p:spPr>
          <a:xfrm>
            <a:off x="6400800" y="2499360"/>
            <a:ext cx="5486400" cy="28007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Radio Bearer (DRB):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Purpose: Carries user plane data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Traffic: Internet, VoIP, video streaming, file transfers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PDCP Processing: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✓ Ciphering (encryption) - Required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✓ Header Compression (</a:t>
            </a:r>
            <a:r>
              <a:rPr lang="en-I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- Applied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✗ Integrity Protection - Optional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Priority: Variable (QoS-based)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93D80A-EA86-8BB0-3975-01E793BF77F1}"/>
              </a:ext>
            </a:extLst>
          </p:cNvPr>
          <p:cNvSpPr txBox="1"/>
          <p:nvPr/>
        </p:nvSpPr>
        <p:spPr>
          <a:xfrm>
            <a:off x="4053840" y="1674680"/>
            <a:ext cx="4084320" cy="369332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Two Types of Radio Bearers in 5G NR:</a:t>
            </a:r>
          </a:p>
        </p:txBody>
      </p:sp>
    </p:spTree>
    <p:extLst>
      <p:ext uri="{BB962C8B-B14F-4D97-AF65-F5344CB8AC3E}">
        <p14:creationId xmlns:p14="http://schemas.microsoft.com/office/powerpoint/2010/main" val="823480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CEEFD-3A13-D150-1289-88C4BA7F3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25097E2-FC01-A68F-38C5-7878DD717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8492774E-55F0-E3BC-D958-93F8B55DA0DC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1E8A3-8A2B-9B07-AFC9-839A9540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1F1E36-BE83-17EC-7A44-A49BD44AAE2B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6303FD-000C-1CD4-D942-13BBE2B836A2}"/>
              </a:ext>
            </a:extLst>
          </p:cNvPr>
          <p:cNvSpPr txBox="1"/>
          <p:nvPr/>
        </p:nvSpPr>
        <p:spPr>
          <a:xfrm>
            <a:off x="235670" y="185600"/>
            <a:ext cx="120286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C++ Implementation : Overview &amp; Architecture 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6C30B438-BBB4-8C25-C79A-3DF2E1A6A621}"/>
              </a:ext>
            </a:extLst>
          </p:cNvPr>
          <p:cNvSpPr/>
          <p:nvPr/>
        </p:nvSpPr>
        <p:spPr>
          <a:xfrm>
            <a:off x="1565101" y="1636042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E293B"/>
                </a:solidFill>
              </a:rPr>
              <a:t>Code Structure</a:t>
            </a:r>
            <a:endParaRPr lang="en-US" sz="2800" dirty="0"/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86709F3D-E0F9-140B-D03C-82004FDB63AF}"/>
              </a:ext>
            </a:extLst>
          </p:cNvPr>
          <p:cNvSpPr/>
          <p:nvPr/>
        </p:nvSpPr>
        <p:spPr>
          <a:xfrm>
            <a:off x="768049" y="2188572"/>
            <a:ext cx="4322661" cy="3111930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211BBD8C-D638-9B3E-6765-C55C2A511487}"/>
              </a:ext>
            </a:extLst>
          </p:cNvPr>
          <p:cNvSpPr/>
          <p:nvPr/>
        </p:nvSpPr>
        <p:spPr>
          <a:xfrm>
            <a:off x="1065009" y="2253224"/>
            <a:ext cx="4157692" cy="2888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5G PDCP Simulator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Includes: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1) PDCP Ciphering &amp; Integrity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2) ROHC Header Compression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&lt;iostream&gt;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&lt;vector&gt;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&lt;cstdint&gt;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&lt;map&gt;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</a:rPr>
              <a:t>#include &lt;</a:t>
            </a:r>
            <a:r>
              <a:rPr lang="en-US" sz="1600" dirty="0" err="1">
                <a:solidFill>
                  <a:srgbClr val="E2E8F0"/>
                </a:solidFill>
                <a:latin typeface="Consolas" pitchFamily="34" charset="0"/>
              </a:rPr>
              <a:t>iomanip</a:t>
            </a:r>
            <a:r>
              <a:rPr lang="en-US" sz="1600" dirty="0">
                <a:solidFill>
                  <a:srgbClr val="E2E8F0"/>
                </a:solidFill>
                <a:latin typeface="Consolas" pitchFamily="34" charset="0"/>
              </a:rPr>
              <a:t>&gt;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using namespace std;</a:t>
            </a:r>
            <a:endParaRPr lang="en-US" sz="1600" dirty="0"/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2D1ECDAB-DC0C-1336-5EF9-09BABA049A40}"/>
              </a:ext>
            </a:extLst>
          </p:cNvPr>
          <p:cNvSpPr/>
          <p:nvPr/>
        </p:nvSpPr>
        <p:spPr>
          <a:xfrm>
            <a:off x="6249971" y="161844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1E293B"/>
                </a:solidFill>
              </a:rPr>
              <a:t>Architecture Overview</a:t>
            </a:r>
            <a:endParaRPr lang="en-US" sz="2800" dirty="0"/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F2F7D42D-D5E0-32DA-C10B-5925B146A891}"/>
              </a:ext>
            </a:extLst>
          </p:cNvPr>
          <p:cNvSpPr/>
          <p:nvPr/>
        </p:nvSpPr>
        <p:spPr>
          <a:xfrm>
            <a:off x="6096000" y="2184102"/>
            <a:ext cx="4322660" cy="3100331"/>
          </a:xfrm>
          <a:prstGeom prst="rect">
            <a:avLst/>
          </a:prstGeom>
          <a:solidFill>
            <a:srgbClr val="FFFFFF"/>
          </a:solidFill>
          <a:ln w="25400">
            <a:solidFill>
              <a:srgbClr val="3B82F6"/>
            </a:solidFill>
            <a:prstDash val="solid"/>
          </a:ln>
        </p:spPr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BD670528-D718-B5D7-25C3-9FB31CEDFF13}"/>
              </a:ext>
            </a:extLst>
          </p:cNvPr>
          <p:cNvSpPr/>
          <p:nvPr/>
        </p:nvSpPr>
        <p:spPr>
          <a:xfrm>
            <a:off x="6432851" y="2252541"/>
            <a:ext cx="3474720" cy="2194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b="1" dirty="0">
                <a:solidFill>
                  <a:srgbClr val="1E3A8A"/>
                </a:solidFill>
              </a:rPr>
              <a:t>Two Main Components: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 </a:t>
            </a: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1E293B"/>
                </a:solidFill>
              </a:rPr>
              <a:t>1. PDCP Security Layer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1E293B"/>
                </a:solidFill>
              </a:rPr>
              <a:t>   • Implements ciphering (NEA0-3)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1E293B"/>
                </a:solidFill>
              </a:rPr>
              <a:t>   • Integrity protection (NIA0-3)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 </a:t>
            </a: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1E293B"/>
                </a:solidFill>
              </a:rPr>
              <a:t>2. ROHC Compression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1E293B"/>
                </a:solidFill>
              </a:rPr>
              <a:t>   • Header compression profiles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1E293B"/>
                </a:solidFill>
              </a:rPr>
              <a:t>   • Reduces overhead by 80-90%</a:t>
            </a:r>
            <a:endParaRPr lang="en-US" dirty="0"/>
          </a:p>
        </p:txBody>
      </p:sp>
      <p:sp>
        <p:nvSpPr>
          <p:cNvPr id="16" name="Shape 7">
            <a:extLst>
              <a:ext uri="{FF2B5EF4-FFF2-40B4-BE49-F238E27FC236}">
                <a16:creationId xmlns:a16="http://schemas.microsoft.com/office/drawing/2014/main" id="{894B5A80-F1F4-53FD-FBFA-03E927F3E1A5}"/>
              </a:ext>
            </a:extLst>
          </p:cNvPr>
          <p:cNvSpPr/>
          <p:nvPr/>
        </p:nvSpPr>
        <p:spPr>
          <a:xfrm>
            <a:off x="0" y="5744601"/>
            <a:ext cx="12192000" cy="640080"/>
          </a:xfrm>
          <a:prstGeom prst="rect">
            <a:avLst/>
          </a:prstGeom>
          <a:solidFill>
            <a:srgbClr val="06B6D4"/>
          </a:solidFill>
          <a:ln w="25400">
            <a:solidFill>
              <a:srgbClr val="1E3A8A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7" name="Text 8">
            <a:extLst>
              <a:ext uri="{FF2B5EF4-FFF2-40B4-BE49-F238E27FC236}">
                <a16:creationId xmlns:a16="http://schemas.microsoft.com/office/drawing/2014/main" id="{6FB1959A-C610-40A6-877B-57BB0AD13CEC}"/>
              </a:ext>
            </a:extLst>
          </p:cNvPr>
          <p:cNvSpPr/>
          <p:nvPr/>
        </p:nvSpPr>
        <p:spPr>
          <a:xfrm>
            <a:off x="1729819" y="5751203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</a:rPr>
              <a:t>✓ Complete 5G PDCP implementation with security and compression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11146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AD679-11B1-C4E2-7F4D-B6890296D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E174B4B5-6302-C37F-2B35-349E84D12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21E58D1E-0685-A973-8CB6-32F436152493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55121-FDAE-E364-B16A-042558B35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F7433-4B9E-1379-260D-E5ACD36470FA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01392B-DD19-1881-5B88-5700E8B1CBCA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35BD12-F185-704A-BBF8-3D0DB1D56596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Parameters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41683525-53BE-B0CD-4BAF-AF6FAC635BC3}"/>
              </a:ext>
            </a:extLst>
          </p:cNvPr>
          <p:cNvSpPr/>
          <p:nvPr/>
        </p:nvSpPr>
        <p:spPr>
          <a:xfrm>
            <a:off x="235670" y="1227924"/>
            <a:ext cx="5002491" cy="62782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PDCP Security Params Structure</a:t>
            </a:r>
            <a:endParaRPr lang="en-US" sz="2400" dirty="0"/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E445303B-7935-5B97-2473-2B6D3A8BF5D4}"/>
              </a:ext>
            </a:extLst>
          </p:cNvPr>
          <p:cNvSpPr/>
          <p:nvPr/>
        </p:nvSpPr>
        <p:spPr>
          <a:xfrm>
            <a:off x="235670" y="1817488"/>
            <a:ext cx="5627802" cy="4394794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348FDAD3-B34B-6E1B-924D-505CC33D29A7}"/>
              </a:ext>
            </a:extLst>
          </p:cNvPr>
          <p:cNvSpPr/>
          <p:nvPr/>
        </p:nvSpPr>
        <p:spPr>
          <a:xfrm>
            <a:off x="610857" y="2166837"/>
            <a:ext cx="5252615" cy="39239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struct PDCPSecurityParams {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uint32_t count;     // HFN + SN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uint8_t bearer;     // Radio bearer ID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uint8_t direction;  // 0=UL, 1=DL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string cipher_alg;  // NEA0-3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string integ_alg;   // NIA0-3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};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Example usage: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PDCPSecurityParams params{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0x0001000A,         // COUNT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1,                  // Bearer 1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0,                  // Uplink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"NEA2 (AES-CTR)",   // Cipher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"NIA2 (AES-CMAC)"   // Integrity</a:t>
            </a:r>
            <a:endParaRPr lang="en-US" sz="1600" dirty="0"/>
          </a:p>
          <a:p>
            <a:pPr marL="0" indent="0">
              <a:buNone/>
            </a:pPr>
            <a:r>
              <a:rPr lang="en-US" sz="16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};</a:t>
            </a:r>
            <a:endParaRPr lang="en-US" sz="1600" dirty="0"/>
          </a:p>
        </p:txBody>
      </p:sp>
      <p:sp>
        <p:nvSpPr>
          <p:cNvPr id="13" name="Shape 4">
            <a:extLst>
              <a:ext uri="{FF2B5EF4-FFF2-40B4-BE49-F238E27FC236}">
                <a16:creationId xmlns:a16="http://schemas.microsoft.com/office/drawing/2014/main" id="{D3FF7120-3DB2-220D-A138-ED6A5D1D9CCF}"/>
              </a:ext>
            </a:extLst>
          </p:cNvPr>
          <p:cNvSpPr/>
          <p:nvPr/>
        </p:nvSpPr>
        <p:spPr>
          <a:xfrm>
            <a:off x="5867400" y="3889500"/>
            <a:ext cx="457200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4AB0F586-FEF8-B661-924B-A09BDF9D4C21}"/>
              </a:ext>
            </a:extLst>
          </p:cNvPr>
          <p:cNvSpPr/>
          <p:nvPr/>
        </p:nvSpPr>
        <p:spPr>
          <a:xfrm>
            <a:off x="6307475" y="1866341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Parameter Breakdown</a:t>
            </a:r>
            <a:endParaRPr lang="en-US" sz="2400" dirty="0"/>
          </a:p>
        </p:txBody>
      </p:sp>
      <p:sp>
        <p:nvSpPr>
          <p:cNvPr id="15" name="Shape 6">
            <a:extLst>
              <a:ext uri="{FF2B5EF4-FFF2-40B4-BE49-F238E27FC236}">
                <a16:creationId xmlns:a16="http://schemas.microsoft.com/office/drawing/2014/main" id="{3BD59E1D-8DB2-1F9B-9253-57076F30D6D8}"/>
              </a:ext>
            </a:extLst>
          </p:cNvPr>
          <p:cNvSpPr/>
          <p:nvPr/>
        </p:nvSpPr>
        <p:spPr>
          <a:xfrm>
            <a:off x="6324599" y="2392620"/>
            <a:ext cx="4368986" cy="850778"/>
          </a:xfrm>
          <a:prstGeom prst="rect">
            <a:avLst/>
          </a:prstGeom>
          <a:solidFill>
            <a:srgbClr val="1E3A8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BD4E750F-C9F0-FC16-8FEC-E7C247FBC052}"/>
              </a:ext>
            </a:extLst>
          </p:cNvPr>
          <p:cNvSpPr/>
          <p:nvPr/>
        </p:nvSpPr>
        <p:spPr>
          <a:xfrm>
            <a:off x="6673235" y="2571561"/>
            <a:ext cx="32918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COUNT (32-bit)</a:t>
            </a:r>
            <a:endParaRPr lang="en-US" sz="2000" dirty="0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CEBB7598-B852-9015-079F-AC4AFD631CB6}"/>
              </a:ext>
            </a:extLst>
          </p:cNvPr>
          <p:cNvSpPr/>
          <p:nvPr/>
        </p:nvSpPr>
        <p:spPr>
          <a:xfrm>
            <a:off x="6324600" y="3429000"/>
            <a:ext cx="4368987" cy="836850"/>
          </a:xfrm>
          <a:prstGeom prst="rect">
            <a:avLst/>
          </a:prstGeom>
          <a:solidFill>
            <a:srgbClr val="3B82F6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DA7351BE-8794-1E45-14DD-B0F3F7458F68}"/>
              </a:ext>
            </a:extLst>
          </p:cNvPr>
          <p:cNvSpPr/>
          <p:nvPr/>
        </p:nvSpPr>
        <p:spPr>
          <a:xfrm>
            <a:off x="6645342" y="3486489"/>
            <a:ext cx="3932088" cy="74782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BEARER (8-bit)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Radio Bearer ID: 1-32</a:t>
            </a:r>
            <a:endParaRPr lang="en-US" sz="2000" dirty="0"/>
          </a:p>
        </p:txBody>
      </p:sp>
      <p:sp>
        <p:nvSpPr>
          <p:cNvPr id="19" name="Shape 10">
            <a:extLst>
              <a:ext uri="{FF2B5EF4-FFF2-40B4-BE49-F238E27FC236}">
                <a16:creationId xmlns:a16="http://schemas.microsoft.com/office/drawing/2014/main" id="{450C8CFA-490E-A9A5-20E0-59724EE84E4F}"/>
              </a:ext>
            </a:extLst>
          </p:cNvPr>
          <p:cNvSpPr/>
          <p:nvPr/>
        </p:nvSpPr>
        <p:spPr>
          <a:xfrm>
            <a:off x="6324599" y="4426369"/>
            <a:ext cx="4368986" cy="731520"/>
          </a:xfrm>
          <a:prstGeom prst="rect">
            <a:avLst/>
          </a:prstGeom>
          <a:solidFill>
            <a:srgbClr val="3B82F6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20" name="Text 11">
            <a:extLst>
              <a:ext uri="{FF2B5EF4-FFF2-40B4-BE49-F238E27FC236}">
                <a16:creationId xmlns:a16="http://schemas.microsoft.com/office/drawing/2014/main" id="{EB9F6C43-E98F-B4D0-57A2-82DE49CC169F}"/>
              </a:ext>
            </a:extLst>
          </p:cNvPr>
          <p:cNvSpPr/>
          <p:nvPr/>
        </p:nvSpPr>
        <p:spPr>
          <a:xfrm>
            <a:off x="6673235" y="4544694"/>
            <a:ext cx="32918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DIRECTION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0 = Uplink | 1 = Downlink</a:t>
            </a:r>
            <a:endParaRPr lang="en-US" dirty="0"/>
          </a:p>
        </p:txBody>
      </p:sp>
      <p:sp>
        <p:nvSpPr>
          <p:cNvPr id="21" name="Shape 12">
            <a:extLst>
              <a:ext uri="{FF2B5EF4-FFF2-40B4-BE49-F238E27FC236}">
                <a16:creationId xmlns:a16="http://schemas.microsoft.com/office/drawing/2014/main" id="{D99DB143-9D6B-9C2A-4C1F-B35A313CB0FE}"/>
              </a:ext>
            </a:extLst>
          </p:cNvPr>
          <p:cNvSpPr/>
          <p:nvPr/>
        </p:nvSpPr>
        <p:spPr>
          <a:xfrm>
            <a:off x="6324599" y="5341826"/>
            <a:ext cx="4368987" cy="731520"/>
          </a:xfrm>
          <a:prstGeom prst="rect">
            <a:avLst/>
          </a:prstGeom>
          <a:solidFill>
            <a:srgbClr val="3B82F6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22" name="Text 13">
            <a:extLst>
              <a:ext uri="{FF2B5EF4-FFF2-40B4-BE49-F238E27FC236}">
                <a16:creationId xmlns:a16="http://schemas.microsoft.com/office/drawing/2014/main" id="{48989051-4B41-4837-D58F-135F07E7ECD9}"/>
              </a:ext>
            </a:extLst>
          </p:cNvPr>
          <p:cNvSpPr/>
          <p:nvPr/>
        </p:nvSpPr>
        <p:spPr>
          <a:xfrm>
            <a:off x="6673235" y="5413797"/>
            <a:ext cx="32918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ALGORITHMS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NEA2/NIA2 (AES-based)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7082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770A8-21B4-7A8B-C52E-1C086A5546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86D37DB-F7A3-4996-1530-94E4A6E89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A3E72EA0-AB8A-2CAE-4D94-63EA1DED24C4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F1FD4-F219-CC89-C529-0970F1155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B1C784-22F8-B63F-D331-3432F2A61D70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FE323-5428-4118-FEB4-E0B46722C37E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7D013B-E4C5-DF00-1947-439B097EB476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Parameter Display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365EB7FC-300F-EE20-22A5-5DA2E7BD6975}"/>
              </a:ext>
            </a:extLst>
          </p:cNvPr>
          <p:cNvSpPr/>
          <p:nvPr/>
        </p:nvSpPr>
        <p:spPr>
          <a:xfrm>
            <a:off x="933255" y="2026362"/>
            <a:ext cx="5055618" cy="3858220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8483F2CA-EF93-EC33-5DD9-2C6323859F5F}"/>
              </a:ext>
            </a:extLst>
          </p:cNvPr>
          <p:cNvSpPr/>
          <p:nvPr/>
        </p:nvSpPr>
        <p:spPr>
          <a:xfrm>
            <a:off x="1477740" y="2145292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void show_security_processing(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const PDCPSecurityParams&amp; p,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bool is_srb) {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"Security Parameters:\n";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COUNT: 0x" &lt;&lt; hex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p.count &lt;&lt; dec &lt;&lt; "\n";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BEARER: "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(int)p.bearer &lt;&lt; "\n";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DIRECTION: "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(int)p.direction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" (" &lt;&lt; (p.direction ?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"DL" : "UL") &lt;&lt; ")\n";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Ciphering: "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p.cipher_alg &lt;&lt; "\n";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  Integrity: " 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p.integ_alg &lt;&lt; "\n\n";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00" dirty="0"/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D348F60A-2934-F4FF-323E-3BECA5C5DBD7}"/>
              </a:ext>
            </a:extLst>
          </p:cNvPr>
          <p:cNvSpPr/>
          <p:nvPr/>
        </p:nvSpPr>
        <p:spPr>
          <a:xfrm>
            <a:off x="6428895" y="2026363"/>
            <a:ext cx="3840480" cy="2101492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23AC3FDF-3B78-5A9A-667F-FBBC048C4592}"/>
              </a:ext>
            </a:extLst>
          </p:cNvPr>
          <p:cNvSpPr/>
          <p:nvPr/>
        </p:nvSpPr>
        <p:spPr>
          <a:xfrm>
            <a:off x="6868916" y="2346343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--- SRB (Signaling Bearer) ---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Security Parameters: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COUNT: 0x1000a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BEARER: 1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DIRECTION: 0 (UL)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Ciphering: NEA2 (AES-CTR)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Integrity: NIA2 (AES-CMAC)</a:t>
            </a:r>
            <a:endParaRPr lang="en-US" sz="120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3834DE14-2C9A-FB48-349A-F87651FA81C0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16" name="Shape 8">
            <a:extLst>
              <a:ext uri="{FF2B5EF4-FFF2-40B4-BE49-F238E27FC236}">
                <a16:creationId xmlns:a16="http://schemas.microsoft.com/office/drawing/2014/main" id="{D5AEC0A1-9700-B5C9-4564-4EC933AAEE88}"/>
              </a:ext>
            </a:extLst>
          </p:cNvPr>
          <p:cNvSpPr/>
          <p:nvPr/>
        </p:nvSpPr>
        <p:spPr>
          <a:xfrm>
            <a:off x="6428895" y="4349733"/>
            <a:ext cx="3840480" cy="548640"/>
          </a:xfrm>
          <a:prstGeom prst="rect">
            <a:avLst/>
          </a:prstGeom>
          <a:solidFill>
            <a:srgbClr val="1E3A8A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A35618C1-90AF-0267-8318-1BF03B2EDEDC}"/>
              </a:ext>
            </a:extLst>
          </p:cNvPr>
          <p:cNvSpPr/>
          <p:nvPr/>
        </p:nvSpPr>
        <p:spPr>
          <a:xfrm>
            <a:off x="6568229" y="4471100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COUNT = 0x1000a</a:t>
            </a:r>
            <a:endParaRPr lang="en-US" sz="1400" dirty="0"/>
          </a:p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• HFN: 1 | SN: 10</a:t>
            </a:r>
            <a:endParaRPr lang="en-US" sz="1400" dirty="0"/>
          </a:p>
        </p:txBody>
      </p:sp>
      <p:sp>
        <p:nvSpPr>
          <p:cNvPr id="18" name="Shape 10">
            <a:extLst>
              <a:ext uri="{FF2B5EF4-FFF2-40B4-BE49-F238E27FC236}">
                <a16:creationId xmlns:a16="http://schemas.microsoft.com/office/drawing/2014/main" id="{77868F48-BE45-26B3-DF68-348115C25B34}"/>
              </a:ext>
            </a:extLst>
          </p:cNvPr>
          <p:cNvSpPr/>
          <p:nvPr/>
        </p:nvSpPr>
        <p:spPr>
          <a:xfrm>
            <a:off x="6428895" y="5276087"/>
            <a:ext cx="3840480" cy="548640"/>
          </a:xfrm>
          <a:prstGeom prst="rect">
            <a:avLst/>
          </a:prstGeom>
          <a:solidFill>
            <a:srgbClr val="3B82F6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19" name="Text 11">
            <a:extLst>
              <a:ext uri="{FF2B5EF4-FFF2-40B4-BE49-F238E27FC236}">
                <a16:creationId xmlns:a16="http://schemas.microsoft.com/office/drawing/2014/main" id="{BF02360A-64A1-C002-7CB9-C996C84DA0D2}"/>
              </a:ext>
            </a:extLst>
          </p:cNvPr>
          <p:cNvSpPr/>
          <p:nvPr/>
        </p:nvSpPr>
        <p:spPr>
          <a:xfrm>
            <a:off x="6520335" y="5367527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Security Algorithms</a:t>
            </a:r>
            <a:endParaRPr lang="en-US" sz="1400" dirty="0"/>
          </a:p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• AES-based encryption &amp; integrity</a:t>
            </a:r>
            <a:endParaRPr lang="en-US" sz="1400" dirty="0"/>
          </a:p>
        </p:txBody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E1341791-F762-F07B-EBD0-7E1AE3528BB1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Display Function Code</a:t>
            </a:r>
            <a:endParaRPr lang="en-US" sz="16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A44321C8-2906-832E-F246-F10BFC9AC419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Parameter Output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92461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295D65-08C4-85D4-B490-60B1DABA5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79678A2-E0A2-E8A8-CD11-8D32C95BB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2FD56166-BF74-086E-0145-FDE196C56336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A7B51-6AAC-68C5-F04F-D89968262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43BAE-A262-FE98-44A1-0561F480B122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AEDBAB-918D-38F3-CDD0-8CA43E5B70B3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43F8C3-D8FA-D213-0BB8-8059D62041AE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Processing Order Results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43A1C861-2656-93D0-7CEC-038A89D40B45}"/>
              </a:ext>
            </a:extLst>
          </p:cNvPr>
          <p:cNvSpPr/>
          <p:nvPr/>
        </p:nvSpPr>
        <p:spPr>
          <a:xfrm>
            <a:off x="933255" y="2026362"/>
            <a:ext cx="5055618" cy="3858220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0DB702DA-C7AA-B6C7-DA7B-F3835C686AF8}"/>
              </a:ext>
            </a:extLst>
          </p:cNvPr>
          <p:cNvSpPr/>
          <p:nvPr/>
        </p:nvSpPr>
        <p:spPr>
          <a:xfrm>
            <a:off x="1477740" y="2145292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"Processing Order (TX):\n";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if (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is_srb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 {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SRB (Signaling):\n";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1. Compute MAC-I\n";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2. Append MAC-I\n";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3. Cipher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Data+MAC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else {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DRB (Data):\n";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1. Cipher Data\n";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if (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p.integ_alg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!= "NIA0")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2. Compute MAC-I\n";</a:t>
            </a:r>
            <a:endParaRPr lang="en-US" sz="1200" dirty="0"/>
          </a:p>
          <a:p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"\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nCOUNT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Structure:\n";</a:t>
            </a:r>
            <a:endParaRPr lang="en-US" sz="1200" dirty="0"/>
          </a:p>
          <a:p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HFN: " &lt;&lt; (</a:t>
            </a:r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p.count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&gt;&gt;12);</a:t>
            </a:r>
            <a:endParaRPr lang="en-US" sz="1200" dirty="0"/>
          </a:p>
          <a:p>
            <a:r>
              <a:rPr lang="en-US" sz="12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"\n  SN: " &lt;&lt; (p.count&amp;0xFFF);</a:t>
            </a:r>
            <a:endParaRPr lang="en-US" sz="1200" dirty="0"/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71F67654-7725-B6E1-3A52-736F1A5E2652}"/>
              </a:ext>
            </a:extLst>
          </p:cNvPr>
          <p:cNvSpPr/>
          <p:nvPr/>
        </p:nvSpPr>
        <p:spPr>
          <a:xfrm>
            <a:off x="6428895" y="2026363"/>
            <a:ext cx="3840480" cy="2101492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18802DE4-E691-52A1-16FD-5D5AD3186474}"/>
              </a:ext>
            </a:extLst>
          </p:cNvPr>
          <p:cNvSpPr/>
          <p:nvPr/>
        </p:nvSpPr>
        <p:spPr>
          <a:xfrm>
            <a:off x="6784075" y="2145292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Processing Order (TX Side):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SRB (Signaling Bearer):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1. Compute MAC-I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2. Append MAC-I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3. Cipher (Data + MAC-I)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COUNT Structure: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HFN: 1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SN : 10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479CED40-BD8E-7FB3-6F47-17E12B6EDA87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62C688D2-EDA7-BF74-2D4D-00D89CA3C112}"/>
              </a:ext>
            </a:extLst>
          </p:cNvPr>
          <p:cNvSpPr/>
          <p:nvPr/>
        </p:nvSpPr>
        <p:spPr>
          <a:xfrm>
            <a:off x="6568229" y="4471100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COUNT = 0x1000a</a:t>
            </a:r>
            <a:endParaRPr lang="en-US" sz="1400" dirty="0"/>
          </a:p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</a:rPr>
              <a:t>• HFN: 1 | SN: 10</a:t>
            </a:r>
            <a:endParaRPr lang="en-US" sz="1400" dirty="0"/>
          </a:p>
        </p:txBody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22378265-925A-F2FB-8F4F-041F67EB116F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Processing Logic Code</a:t>
            </a:r>
            <a:endParaRPr lang="en-US" sz="16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4F740A68-907E-4010-3E39-601513FD7CF6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Execution Output</a:t>
            </a:r>
            <a:endParaRPr lang="en-US" sz="1600" dirty="0"/>
          </a:p>
        </p:txBody>
      </p:sp>
      <p:sp>
        <p:nvSpPr>
          <p:cNvPr id="26" name="Shape 9">
            <a:extLst>
              <a:ext uri="{FF2B5EF4-FFF2-40B4-BE49-F238E27FC236}">
                <a16:creationId xmlns:a16="http://schemas.microsoft.com/office/drawing/2014/main" id="{360BF03C-EE7A-5226-5839-795A35D52D6E}"/>
              </a:ext>
            </a:extLst>
          </p:cNvPr>
          <p:cNvSpPr/>
          <p:nvPr/>
        </p:nvSpPr>
        <p:spPr>
          <a:xfrm>
            <a:off x="6483204" y="5127187"/>
            <a:ext cx="640080" cy="457200"/>
          </a:xfrm>
          <a:prstGeom prst="rect">
            <a:avLst/>
          </a:prstGeom>
          <a:solidFill>
            <a:srgbClr val="F59E0B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27" name="Text 10">
            <a:extLst>
              <a:ext uri="{FF2B5EF4-FFF2-40B4-BE49-F238E27FC236}">
                <a16:creationId xmlns:a16="http://schemas.microsoft.com/office/drawing/2014/main" id="{3935F9BE-2644-7FF7-CE3A-535146D315AB}"/>
              </a:ext>
            </a:extLst>
          </p:cNvPr>
          <p:cNvSpPr/>
          <p:nvPr/>
        </p:nvSpPr>
        <p:spPr>
          <a:xfrm>
            <a:off x="6483204" y="5127187"/>
            <a:ext cx="6400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Data</a:t>
            </a:r>
            <a:endParaRPr lang="en-US" sz="800" dirty="0"/>
          </a:p>
        </p:txBody>
      </p:sp>
      <p:sp>
        <p:nvSpPr>
          <p:cNvPr id="28" name="Shape 12">
            <a:extLst>
              <a:ext uri="{FF2B5EF4-FFF2-40B4-BE49-F238E27FC236}">
                <a16:creationId xmlns:a16="http://schemas.microsoft.com/office/drawing/2014/main" id="{302EE32F-E601-F882-2D26-5D7266EA30EC}"/>
              </a:ext>
            </a:extLst>
          </p:cNvPr>
          <p:cNvSpPr/>
          <p:nvPr/>
        </p:nvSpPr>
        <p:spPr>
          <a:xfrm>
            <a:off x="7343295" y="5123624"/>
            <a:ext cx="640080" cy="457200"/>
          </a:xfrm>
          <a:prstGeom prst="rect">
            <a:avLst/>
          </a:prstGeom>
          <a:solidFill>
            <a:srgbClr val="3B82F6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29" name="Text 13">
            <a:extLst>
              <a:ext uri="{FF2B5EF4-FFF2-40B4-BE49-F238E27FC236}">
                <a16:creationId xmlns:a16="http://schemas.microsoft.com/office/drawing/2014/main" id="{CCA1F2FD-2666-894D-EB3E-8C743E030E74}"/>
              </a:ext>
            </a:extLst>
          </p:cNvPr>
          <p:cNvSpPr/>
          <p:nvPr/>
        </p:nvSpPr>
        <p:spPr>
          <a:xfrm>
            <a:off x="7343295" y="5123624"/>
            <a:ext cx="6400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Compute</a:t>
            </a:r>
            <a:endParaRPr lang="en-US" sz="800" dirty="0"/>
          </a:p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MAC-I</a:t>
            </a:r>
            <a:endParaRPr lang="en-US" sz="800" dirty="0"/>
          </a:p>
        </p:txBody>
      </p:sp>
      <p:sp>
        <p:nvSpPr>
          <p:cNvPr id="30" name="Text 16">
            <a:extLst>
              <a:ext uri="{FF2B5EF4-FFF2-40B4-BE49-F238E27FC236}">
                <a16:creationId xmlns:a16="http://schemas.microsoft.com/office/drawing/2014/main" id="{37C81796-9FE4-6DA6-1DFE-17299A237125}"/>
              </a:ext>
            </a:extLst>
          </p:cNvPr>
          <p:cNvSpPr/>
          <p:nvPr/>
        </p:nvSpPr>
        <p:spPr>
          <a:xfrm>
            <a:off x="8120535" y="5123624"/>
            <a:ext cx="640080" cy="457200"/>
          </a:xfrm>
          <a:prstGeom prst="rect">
            <a:avLst/>
          </a:prstGeom>
          <a:solidFill>
            <a:srgbClr val="3994F9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Append</a:t>
            </a:r>
            <a:endParaRPr lang="en-US" sz="800" dirty="0"/>
          </a:p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MAC-I</a:t>
            </a:r>
            <a:endParaRPr lang="en-US" sz="800" dirty="0"/>
          </a:p>
        </p:txBody>
      </p:sp>
      <p:sp>
        <p:nvSpPr>
          <p:cNvPr id="31" name="Text 19">
            <a:extLst>
              <a:ext uri="{FF2B5EF4-FFF2-40B4-BE49-F238E27FC236}">
                <a16:creationId xmlns:a16="http://schemas.microsoft.com/office/drawing/2014/main" id="{5E9A819E-0F01-6B9F-B451-3973B63B233F}"/>
              </a:ext>
            </a:extLst>
          </p:cNvPr>
          <p:cNvSpPr/>
          <p:nvPr/>
        </p:nvSpPr>
        <p:spPr>
          <a:xfrm>
            <a:off x="8852055" y="5123624"/>
            <a:ext cx="640080" cy="457200"/>
          </a:xfrm>
          <a:prstGeom prst="rect">
            <a:avLst/>
          </a:prstGeom>
          <a:solidFill>
            <a:srgbClr val="3994F9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Cipher</a:t>
            </a:r>
            <a:endParaRPr lang="en-US" sz="800" dirty="0"/>
          </a:p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All</a:t>
            </a:r>
            <a:endParaRPr lang="en-US" sz="800" dirty="0"/>
          </a:p>
        </p:txBody>
      </p:sp>
      <p:sp>
        <p:nvSpPr>
          <p:cNvPr id="32" name="Shape 21">
            <a:extLst>
              <a:ext uri="{FF2B5EF4-FFF2-40B4-BE49-F238E27FC236}">
                <a16:creationId xmlns:a16="http://schemas.microsoft.com/office/drawing/2014/main" id="{5F8C248A-ABFE-154F-CB05-CCFBF3F075A5}"/>
              </a:ext>
            </a:extLst>
          </p:cNvPr>
          <p:cNvSpPr/>
          <p:nvPr/>
        </p:nvSpPr>
        <p:spPr>
          <a:xfrm>
            <a:off x="9629295" y="5112618"/>
            <a:ext cx="640080" cy="457200"/>
          </a:xfrm>
          <a:prstGeom prst="rect">
            <a:avLst/>
          </a:prstGeom>
          <a:solidFill>
            <a:srgbClr val="3B82F6"/>
          </a:solidFill>
          <a:ln w="12700">
            <a:solidFill>
              <a:srgbClr val="06B6D4"/>
            </a:solidFill>
            <a:prstDash val="solid"/>
          </a:ln>
        </p:spPr>
      </p:sp>
      <p:sp>
        <p:nvSpPr>
          <p:cNvPr id="33" name="Text 22">
            <a:extLst>
              <a:ext uri="{FF2B5EF4-FFF2-40B4-BE49-F238E27FC236}">
                <a16:creationId xmlns:a16="http://schemas.microsoft.com/office/drawing/2014/main" id="{D96091D2-0E34-806E-E61C-EB3535D01141}"/>
              </a:ext>
            </a:extLst>
          </p:cNvPr>
          <p:cNvSpPr/>
          <p:nvPr/>
        </p:nvSpPr>
        <p:spPr>
          <a:xfrm>
            <a:off x="9629295" y="5127187"/>
            <a:ext cx="6400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b="1" dirty="0">
                <a:solidFill>
                  <a:srgbClr val="FFFFFF"/>
                </a:solidFill>
              </a:rPr>
              <a:t>Transmit</a:t>
            </a:r>
            <a:endParaRPr lang="en-US" sz="800" dirty="0"/>
          </a:p>
        </p:txBody>
      </p:sp>
      <p:sp>
        <p:nvSpPr>
          <p:cNvPr id="34" name="Text 8">
            <a:extLst>
              <a:ext uri="{FF2B5EF4-FFF2-40B4-BE49-F238E27FC236}">
                <a16:creationId xmlns:a16="http://schemas.microsoft.com/office/drawing/2014/main" id="{A7720A31-C757-49BC-0440-CF8C9016C7D2}"/>
              </a:ext>
            </a:extLst>
          </p:cNvPr>
          <p:cNvSpPr/>
          <p:nvPr/>
        </p:nvSpPr>
        <p:spPr>
          <a:xfrm>
            <a:off x="6428894" y="4577109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1E293B"/>
                </a:solidFill>
              </a:rPr>
              <a:t>TX Processing Flow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87288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DF86D-59AC-99EE-6E8C-9803951EE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5AD0CC02-6310-C2AB-1120-55BC6522D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2BDCEBF4-DE19-C71E-028D-260C2943B628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E85E1-DF08-432F-99BE-39E77C853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E461FE-CF7B-7A8C-6955-51F256FE11C7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E30154-6A7B-7E50-D358-42ABE258FB62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57192B-9193-9F31-97ED-3F68A2EB5DFA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ROHC Header Compression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E6B7770E-85A2-A1EB-D133-B75A2AECAA88}"/>
              </a:ext>
            </a:extLst>
          </p:cNvPr>
          <p:cNvSpPr/>
          <p:nvPr/>
        </p:nvSpPr>
        <p:spPr>
          <a:xfrm>
            <a:off x="431513" y="1400922"/>
            <a:ext cx="5002491" cy="62782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ROHC Profiles &amp; States</a:t>
            </a:r>
            <a:endParaRPr lang="en-US" sz="2400" dirty="0"/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FE8BB2A4-7B12-3664-5AC1-58BF638B715F}"/>
              </a:ext>
            </a:extLst>
          </p:cNvPr>
          <p:cNvSpPr/>
          <p:nvPr/>
        </p:nvSpPr>
        <p:spPr>
          <a:xfrm>
            <a:off x="431513" y="1963025"/>
            <a:ext cx="5627802" cy="3794749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653A6CCD-739F-E711-4BE5-76AEC907184F}"/>
              </a:ext>
            </a:extLst>
          </p:cNvPr>
          <p:cNvSpPr/>
          <p:nvPr/>
        </p:nvSpPr>
        <p:spPr>
          <a:xfrm>
            <a:off x="726973" y="2094474"/>
            <a:ext cx="4819685" cy="347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40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7CF12D67-FD55-F7B2-B69B-2DCC14B91DF6}"/>
              </a:ext>
            </a:extLst>
          </p:cNvPr>
          <p:cNvSpPr/>
          <p:nvPr/>
        </p:nvSpPr>
        <p:spPr>
          <a:xfrm>
            <a:off x="6197586" y="1499604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Compression Efficiency</a:t>
            </a:r>
            <a:endParaRPr lang="en-US" sz="2400" dirty="0"/>
          </a:p>
        </p:txBody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A74A735D-B402-A70A-36D7-0F4DC724DA48}"/>
              </a:ext>
            </a:extLst>
          </p:cNvPr>
          <p:cNvSpPr/>
          <p:nvPr/>
        </p:nvSpPr>
        <p:spPr>
          <a:xfrm>
            <a:off x="6543048" y="3437001"/>
            <a:ext cx="3932088" cy="74782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BEARER (8-bit)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Radio Bearer ID: 1-32</a:t>
            </a:r>
            <a:endParaRPr lang="en-US" sz="2000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B17E6372-A631-D8BB-7B74-7483A256EC33}"/>
              </a:ext>
            </a:extLst>
          </p:cNvPr>
          <p:cNvSpPr/>
          <p:nvPr/>
        </p:nvSpPr>
        <p:spPr>
          <a:xfrm>
            <a:off x="1706178" y="2193732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ROHC Profiles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const map&lt;uint16_t, string&gt; 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ROHC_PROFILES = {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{0x0001, "RTP/UDP/IP"},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{0x0002, "UDP/IP"},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{0x0006, "TCP/IP"},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{0x0101, "RTP/UDP/IP (v2)"}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};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Original vs Compressed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int ip_hdr = 20;   // bytes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int udp_hdr = 8;   // bytes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int total = 28;    // bytes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ROHC States: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IR:  ~32 bytes (init)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FO:  8-12 bytes (learning)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 SO:  1-4 bytes (optimized)</a:t>
            </a:r>
            <a:endParaRPr lang="en-US" sz="1200" dirty="0"/>
          </a:p>
        </p:txBody>
      </p:sp>
      <p:sp>
        <p:nvSpPr>
          <p:cNvPr id="21" name="Shape 5">
            <a:extLst>
              <a:ext uri="{FF2B5EF4-FFF2-40B4-BE49-F238E27FC236}">
                <a16:creationId xmlns:a16="http://schemas.microsoft.com/office/drawing/2014/main" id="{4801F461-83C6-28BB-3A92-91D95CD2905E}"/>
              </a:ext>
            </a:extLst>
          </p:cNvPr>
          <p:cNvSpPr/>
          <p:nvPr/>
        </p:nvSpPr>
        <p:spPr>
          <a:xfrm>
            <a:off x="6225866" y="1991283"/>
            <a:ext cx="5627802" cy="693193"/>
          </a:xfrm>
          <a:prstGeom prst="rect">
            <a:avLst/>
          </a:prstGeom>
          <a:solidFill>
            <a:srgbClr val="EF4444"/>
          </a:solidFill>
          <a:ln/>
        </p:spPr>
      </p:sp>
      <p:sp>
        <p:nvSpPr>
          <p:cNvPr id="36" name="Text 6">
            <a:extLst>
              <a:ext uri="{FF2B5EF4-FFF2-40B4-BE49-F238E27FC236}">
                <a16:creationId xmlns:a16="http://schemas.microsoft.com/office/drawing/2014/main" id="{6345310A-62FB-B4DF-2A2D-768CD5FBC77F}"/>
              </a:ext>
            </a:extLst>
          </p:cNvPr>
          <p:cNvSpPr/>
          <p:nvPr/>
        </p:nvSpPr>
        <p:spPr>
          <a:xfrm>
            <a:off x="6197586" y="1934271"/>
            <a:ext cx="5627802" cy="69319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</a:rPr>
              <a:t>Original Headers: 28 bytes</a:t>
            </a:r>
            <a:endParaRPr lang="en-US" sz="1400" dirty="0"/>
          </a:p>
        </p:txBody>
      </p:sp>
      <p:sp>
        <p:nvSpPr>
          <p:cNvPr id="37" name="Shape 7">
            <a:extLst>
              <a:ext uri="{FF2B5EF4-FFF2-40B4-BE49-F238E27FC236}">
                <a16:creationId xmlns:a16="http://schemas.microsoft.com/office/drawing/2014/main" id="{7C12F63F-26AD-CD7D-A90F-04568984AFC7}"/>
              </a:ext>
            </a:extLst>
          </p:cNvPr>
          <p:cNvSpPr/>
          <p:nvPr/>
        </p:nvSpPr>
        <p:spPr>
          <a:xfrm>
            <a:off x="8878164" y="2728117"/>
            <a:ext cx="0" cy="27432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38" name="Shape 8">
            <a:extLst>
              <a:ext uri="{FF2B5EF4-FFF2-40B4-BE49-F238E27FC236}">
                <a16:creationId xmlns:a16="http://schemas.microsoft.com/office/drawing/2014/main" id="{186EBDA4-1008-C8FA-53BC-4AB32B1DF704}"/>
              </a:ext>
            </a:extLst>
          </p:cNvPr>
          <p:cNvSpPr/>
          <p:nvPr/>
        </p:nvSpPr>
        <p:spPr>
          <a:xfrm>
            <a:off x="6225866" y="3062131"/>
            <a:ext cx="5627801" cy="793433"/>
          </a:xfrm>
          <a:prstGeom prst="rect">
            <a:avLst/>
          </a:prstGeom>
          <a:solidFill>
            <a:srgbClr val="F59E0B"/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4"/>
            <a:r>
              <a:rPr lang="en-US" b="1" dirty="0">
                <a:solidFill>
                  <a:srgbClr val="FFFFFF"/>
                </a:solidFill>
              </a:rPr>
              <a:t>IR State: ~32 bytes</a:t>
            </a:r>
            <a:endParaRPr lang="en-US" dirty="0"/>
          </a:p>
          <a:p>
            <a:endParaRPr lang="en-IN" dirty="0"/>
          </a:p>
        </p:txBody>
      </p:sp>
      <p:sp>
        <p:nvSpPr>
          <p:cNvPr id="40" name="Shape 10">
            <a:extLst>
              <a:ext uri="{FF2B5EF4-FFF2-40B4-BE49-F238E27FC236}">
                <a16:creationId xmlns:a16="http://schemas.microsoft.com/office/drawing/2014/main" id="{D47E871E-6D3B-2105-F1DF-0EAFAA2D51FC}"/>
              </a:ext>
            </a:extLst>
          </p:cNvPr>
          <p:cNvSpPr/>
          <p:nvPr/>
        </p:nvSpPr>
        <p:spPr>
          <a:xfrm>
            <a:off x="6225867" y="4042398"/>
            <a:ext cx="5627800" cy="701591"/>
          </a:xfrm>
          <a:prstGeom prst="rect">
            <a:avLst/>
          </a:prstGeom>
          <a:solidFill>
            <a:srgbClr val="3B82F6"/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4"/>
            <a:r>
              <a:rPr lang="en-US" b="1" dirty="0">
                <a:solidFill>
                  <a:srgbClr val="FFFFFF"/>
                </a:solidFill>
              </a:rPr>
              <a:t>FO State: 8-12 bytes</a:t>
            </a:r>
            <a:endParaRPr lang="en-US" dirty="0"/>
          </a:p>
          <a:p>
            <a:pPr lvl="1"/>
            <a:endParaRPr lang="en-IN" dirty="0"/>
          </a:p>
        </p:txBody>
      </p:sp>
      <p:sp>
        <p:nvSpPr>
          <p:cNvPr id="43" name="Shape 10">
            <a:extLst>
              <a:ext uri="{FF2B5EF4-FFF2-40B4-BE49-F238E27FC236}">
                <a16:creationId xmlns:a16="http://schemas.microsoft.com/office/drawing/2014/main" id="{4414BE6D-AA75-0903-B2E7-E4DBD4408D4E}"/>
              </a:ext>
            </a:extLst>
          </p:cNvPr>
          <p:cNvSpPr/>
          <p:nvPr/>
        </p:nvSpPr>
        <p:spPr>
          <a:xfrm>
            <a:off x="6225867" y="5007136"/>
            <a:ext cx="5627800" cy="68984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4"/>
            <a:r>
              <a:rPr lang="en-US" b="1" dirty="0">
                <a:solidFill>
                  <a:srgbClr val="FFFFFF"/>
                </a:solidFill>
              </a:rPr>
              <a:t>SO State: 1-4 bytes</a:t>
            </a:r>
            <a:endParaRPr lang="en-US" dirty="0"/>
          </a:p>
          <a:p>
            <a:pPr lvl="2"/>
            <a:endParaRPr lang="en-IN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80DDA83-CAB8-8521-E177-B031781CD271}"/>
              </a:ext>
            </a:extLst>
          </p:cNvPr>
          <p:cNvSpPr txBox="1"/>
          <p:nvPr/>
        </p:nvSpPr>
        <p:spPr>
          <a:xfrm>
            <a:off x="388076" y="5986021"/>
            <a:ext cx="11465591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lvl="6"/>
            <a:r>
              <a:rPr lang="en-US" b="1" dirty="0">
                <a:solidFill>
                  <a:srgbClr val="FFFFFF"/>
                </a:solidFill>
              </a:rPr>
              <a:t>✓ Achieves 80-90% header reduction in steady state (SO)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404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67E482-6000-4700-F4F3-8658CE12A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101C3D03-899B-DAA9-C3CD-E6D30A9A9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93FDD0C-863E-7858-A805-1649F83180E7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4BE03-A87B-FD7A-8EF4-5F7C9B5A8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764516-3B80-A606-5A00-53DB62E9F069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91B129-BD6E-DAD8-EAD5-0EED3765E62C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C51844-9CCC-7553-BD45-85D9C70807BB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ROHC Compression Statistics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D1098766-309B-7167-8D09-414C50E8BE77}"/>
              </a:ext>
            </a:extLst>
          </p:cNvPr>
          <p:cNvSpPr/>
          <p:nvPr/>
        </p:nvSpPr>
        <p:spPr>
          <a:xfrm>
            <a:off x="933255" y="2026362"/>
            <a:ext cx="5055618" cy="3676854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84E2C9D9-CCFB-82D9-C93B-28E4E7054423}"/>
              </a:ext>
            </a:extLst>
          </p:cNvPr>
          <p:cNvSpPr/>
          <p:nvPr/>
        </p:nvSpPr>
        <p:spPr>
          <a:xfrm>
            <a:off x="1469940" y="2091336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void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simulate_rohc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 {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"Original Headers:\n";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20;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udp_hdr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8;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+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udp_hdr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IP Header: "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Bytes\n";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UDP Header: "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udp_hdr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Bytes\n";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Total: "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total_hdr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Bytes\n\n";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total_orig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9 * (28 + 100);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total_comp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44+10+3+3+1+1+1+8+1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    + (9 * 100);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 saved =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total_orig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-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total_comp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"Total Savings:\n";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Saved: " &lt;&lt; saved &lt;&lt; "\n";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Reduction: " 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&lt;&lt; (100*saved/</a:t>
            </a:r>
            <a:r>
              <a:rPr lang="en-US" sz="105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total_orig</a:t>
            </a:r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 &lt;&lt; "%\n";</a:t>
            </a:r>
            <a:endParaRPr lang="en-US" sz="1050" dirty="0"/>
          </a:p>
          <a:p>
            <a:r>
              <a:rPr lang="en-US" sz="105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050" dirty="0"/>
          </a:p>
          <a:p>
            <a:endParaRPr lang="en-US" sz="1050" dirty="0"/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CEE16D54-E72D-0ED2-5CC7-CB8054459E8D}"/>
              </a:ext>
            </a:extLst>
          </p:cNvPr>
          <p:cNvSpPr/>
          <p:nvPr/>
        </p:nvSpPr>
        <p:spPr>
          <a:xfrm>
            <a:off x="6428894" y="1995212"/>
            <a:ext cx="4723014" cy="3676855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44B6ED4F-6492-2497-562B-C064F1B87805}"/>
              </a:ext>
            </a:extLst>
          </p:cNvPr>
          <p:cNvSpPr/>
          <p:nvPr/>
        </p:nvSpPr>
        <p:spPr>
          <a:xfrm>
            <a:off x="7476074" y="2538759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Original Headers: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IP Header  : 20 Bytes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UDP Header : 8 Bytes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Total      : 28 Bytes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ROHC States: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IR: ~32 Bytes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FO: ~8-12 Bytes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SO: ~1-4 Bytes</a:t>
            </a:r>
            <a:endParaRPr lang="en-US" sz="1200" dirty="0"/>
          </a:p>
          <a:p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 Savings: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Saved Bytes : 180</a:t>
            </a:r>
            <a:endParaRPr lang="en-US" sz="1200" dirty="0"/>
          </a:p>
          <a:p>
            <a:r>
              <a:rPr lang="en-US" sz="12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Reduction   : 85%</a:t>
            </a:r>
            <a:endParaRPr lang="en-US" sz="1200" dirty="0"/>
          </a:p>
          <a:p>
            <a:endParaRPr lang="en-US" sz="120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72D09AB4-AA16-DA69-CD2E-F2CB665D8258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43468F7A-EE17-C209-0419-E660376A4556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600" b="1" dirty="0">
                <a:solidFill>
                  <a:srgbClr val="1E293B"/>
                </a:solidFill>
              </a:rPr>
              <a:t>Statistics Calculation Code</a:t>
            </a:r>
            <a:endParaRPr lang="en-US" sz="16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4FD9ECBD-95D3-4980-2B70-9E47FC64900F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Compression Results</a:t>
            </a:r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9852C0-DA0E-DBB9-2287-F253E9CE5363}"/>
              </a:ext>
            </a:extLst>
          </p:cNvPr>
          <p:cNvSpPr txBox="1"/>
          <p:nvPr/>
        </p:nvSpPr>
        <p:spPr>
          <a:xfrm>
            <a:off x="933255" y="6010275"/>
            <a:ext cx="10218653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lvl="2"/>
            <a:r>
              <a:rPr lang="en-US" b="1" dirty="0">
                <a:solidFill>
                  <a:schemeClr val="bg1"/>
                </a:solidFill>
              </a:rPr>
              <a:t>✓ Achieved 85% header compression - from 28 bytes to ~4 bytes average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978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E0AAE-C1CE-E74E-D3E4-B7E9DF308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C3980601-E2A1-5752-3C2E-310C063C1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2755B8A2-B796-A881-5166-CD4A52070989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B5892-7289-B4FE-10FC-02AB9D4AD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hape 0">
            <a:extLst>
              <a:ext uri="{FF2B5EF4-FFF2-40B4-BE49-F238E27FC236}">
                <a16:creationId xmlns:a16="http://schemas.microsoft.com/office/drawing/2014/main" id="{E4D58927-869B-2537-EBBA-FA835D0D0EA3}"/>
              </a:ext>
            </a:extLst>
          </p:cNvPr>
          <p:cNvSpPr/>
          <p:nvPr/>
        </p:nvSpPr>
        <p:spPr>
          <a:xfrm>
            <a:off x="0" y="0"/>
            <a:ext cx="12191999" cy="457201"/>
          </a:xfrm>
          <a:prstGeom prst="rect">
            <a:avLst/>
          </a:prstGeom>
          <a:solidFill>
            <a:srgbClr val="028090"/>
          </a:solidFill>
          <a:ln/>
        </p:spPr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8B3CE99E-11B1-61E0-77CA-364F3570FF19}"/>
              </a:ext>
            </a:extLst>
          </p:cNvPr>
          <p:cNvSpPr/>
          <p:nvPr/>
        </p:nvSpPr>
        <p:spPr>
          <a:xfrm>
            <a:off x="1981199" y="2011681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PDCP LAYER</a:t>
            </a:r>
            <a:endParaRPr lang="en-US" sz="5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CD87322C-FC1A-5B15-C46D-E07135BB925E}"/>
              </a:ext>
            </a:extLst>
          </p:cNvPr>
          <p:cNvSpPr/>
          <p:nvPr/>
        </p:nvSpPr>
        <p:spPr>
          <a:xfrm>
            <a:off x="1981199" y="3065599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200" dirty="0">
                <a:solidFill>
                  <a:srgbClr val="02C3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and Header Compression</a:t>
            </a:r>
            <a:endParaRPr lang="en-US" sz="320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643B2AFA-395B-1AB7-432A-BDFE2783A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837" y="3767185"/>
            <a:ext cx="914400" cy="914400"/>
          </a:xfrm>
          <a:prstGeom prst="rect">
            <a:avLst/>
          </a:prstGeom>
        </p:spPr>
      </p:pic>
      <p:sp>
        <p:nvSpPr>
          <p:cNvPr id="10" name="Text 3">
            <a:extLst>
              <a:ext uri="{FF2B5EF4-FFF2-40B4-BE49-F238E27FC236}">
                <a16:creationId xmlns:a16="http://schemas.microsoft.com/office/drawing/2014/main" id="{DB49D0D5-A9E3-CDB9-7566-9551CFD11D61}"/>
              </a:ext>
            </a:extLst>
          </p:cNvPr>
          <p:cNvSpPr/>
          <p:nvPr/>
        </p:nvSpPr>
        <p:spPr>
          <a:xfrm>
            <a:off x="2240437" y="4888504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i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5G NR Protocol Stack Implementation</a:t>
            </a:r>
            <a:endParaRPr lang="en-US" sz="20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Shape 4">
            <a:extLst>
              <a:ext uri="{FF2B5EF4-FFF2-40B4-BE49-F238E27FC236}">
                <a16:creationId xmlns:a16="http://schemas.microsoft.com/office/drawing/2014/main" id="{3D2CE00A-4A6A-1854-DA0B-5FF2A0A86785}"/>
              </a:ext>
            </a:extLst>
          </p:cNvPr>
          <p:cNvSpPr/>
          <p:nvPr/>
        </p:nvSpPr>
        <p:spPr>
          <a:xfrm>
            <a:off x="0" y="5826943"/>
            <a:ext cx="12192000" cy="457200"/>
          </a:xfrm>
          <a:prstGeom prst="rect">
            <a:avLst/>
          </a:prstGeom>
          <a:solidFill>
            <a:srgbClr val="00A896"/>
          </a:solidFill>
          <a:ln/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22C530-DC7A-6636-41D7-126D1DE3F8BB}"/>
              </a:ext>
            </a:extLst>
          </p:cNvPr>
          <p:cNvSpPr txBox="1"/>
          <p:nvPr/>
        </p:nvSpPr>
        <p:spPr>
          <a:xfrm>
            <a:off x="0" y="461913"/>
            <a:ext cx="12192000" cy="5365030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2E2F9811-FA64-AEE1-21F0-295AC1482B85}"/>
              </a:ext>
            </a:extLst>
          </p:cNvPr>
          <p:cNvSpPr/>
          <p:nvPr/>
        </p:nvSpPr>
        <p:spPr>
          <a:xfrm>
            <a:off x="1981199" y="15321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FFFFFF"/>
                </a:solidFill>
                <a:latin typeface="Arial Black" pitchFamily="34" charset="0"/>
                <a:ea typeface="Arial Black" pitchFamily="34" charset="-122"/>
                <a:cs typeface="Arial Black" pitchFamily="34" charset="-120"/>
              </a:rPr>
              <a:t>PDCP LAYER</a:t>
            </a:r>
            <a:endParaRPr lang="en-US" sz="5400" dirty="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751A21B4-0CC9-A67E-2738-64B7899068F0}"/>
              </a:ext>
            </a:extLst>
          </p:cNvPr>
          <p:cNvSpPr/>
          <p:nvPr/>
        </p:nvSpPr>
        <p:spPr>
          <a:xfrm>
            <a:off x="1981199" y="2377441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200" dirty="0">
                <a:solidFill>
                  <a:srgbClr val="02C3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and Header Compression</a:t>
            </a:r>
            <a:endParaRPr lang="en-US" sz="3200" dirty="0"/>
          </a:p>
        </p:txBody>
      </p:sp>
      <p:pic>
        <p:nvPicPr>
          <p:cNvPr id="15" name="Image 0" descr="preencoded.png">
            <a:extLst>
              <a:ext uri="{FF2B5EF4-FFF2-40B4-BE49-F238E27FC236}">
                <a16:creationId xmlns:a16="http://schemas.microsoft.com/office/drawing/2014/main" id="{3C19C021-DAC5-CEA9-363F-C7675649C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528" y="3157039"/>
            <a:ext cx="914400" cy="914400"/>
          </a:xfrm>
          <a:prstGeom prst="rect">
            <a:avLst/>
          </a:prstGeom>
        </p:spPr>
      </p:pic>
      <p:sp>
        <p:nvSpPr>
          <p:cNvPr id="16" name="Text 3">
            <a:extLst>
              <a:ext uri="{FF2B5EF4-FFF2-40B4-BE49-F238E27FC236}">
                <a16:creationId xmlns:a16="http://schemas.microsoft.com/office/drawing/2014/main" id="{BC2017A0-D8CB-6AB8-E7A4-AD5EF9645096}"/>
              </a:ext>
            </a:extLst>
          </p:cNvPr>
          <p:cNvSpPr/>
          <p:nvPr/>
        </p:nvSpPr>
        <p:spPr>
          <a:xfrm>
            <a:off x="2240437" y="4314012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i="1" dirty="0">
                <a:solidFill>
                  <a:srgbClr val="F5F5F5"/>
                </a:solidFill>
              </a:rPr>
              <a:t>5G NR Protocol Stack Implementation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20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37FA0-98F4-A2B1-D155-22749C046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9AE90E47-18AE-A9B1-7666-7E4584D96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3A92CBA-C665-651A-FB21-7787C9C25745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D3BEB-120D-BAAE-5EBD-9BEA98874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CDECD3-A302-817C-F5CB-A0A673A7D8FD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A203C-AE33-84F1-A8B5-84E150FD697B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F205C-817B-D85E-A44B-BE6B749E8A60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Final Summary &amp; Metrics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9B5D3762-D67D-3BB1-730A-5D1204432044}"/>
              </a:ext>
            </a:extLst>
          </p:cNvPr>
          <p:cNvSpPr/>
          <p:nvPr/>
        </p:nvSpPr>
        <p:spPr>
          <a:xfrm>
            <a:off x="933255" y="2047751"/>
            <a:ext cx="5055618" cy="3676854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02290698-E8F1-70AA-F593-69BA2F5EFFEA}"/>
              </a:ext>
            </a:extLst>
          </p:cNvPr>
          <p:cNvSpPr/>
          <p:nvPr/>
        </p:nvSpPr>
        <p:spPr>
          <a:xfrm>
            <a:off x="1431560" y="2258642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IN" sz="1400" dirty="0">
                <a:solidFill>
                  <a:schemeClr val="bg1"/>
                </a:solidFill>
              </a:rPr>
              <a:t> </a:t>
            </a:r>
            <a:r>
              <a:rPr lang="en-IN" sz="1400" i="1" dirty="0">
                <a:solidFill>
                  <a:schemeClr val="bg1"/>
                </a:solidFill>
              </a:rPr>
              <a:t>int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total_orig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=</a:t>
            </a:r>
            <a:r>
              <a:rPr lang="en-IN" sz="1400" dirty="0">
                <a:solidFill>
                  <a:schemeClr val="bg1"/>
                </a:solidFill>
              </a:rPr>
              <a:t> 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</a:t>
            </a:r>
            <a:r>
              <a:rPr lang="en-IN" sz="1400" i="1" dirty="0">
                <a:solidFill>
                  <a:schemeClr val="bg1"/>
                </a:solidFill>
              </a:rPr>
              <a:t>int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total_comp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=</a:t>
            </a:r>
            <a:r>
              <a:rPr lang="en-IN" sz="1400" dirty="0">
                <a:solidFill>
                  <a:schemeClr val="bg1"/>
                </a:solidFill>
              </a:rPr>
              <a:t> 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</a:t>
            </a:r>
            <a:r>
              <a:rPr lang="en-IN" sz="1400" dirty="0" err="1">
                <a:solidFill>
                  <a:schemeClr val="bg1"/>
                </a:solidFill>
              </a:rPr>
              <a:t>cout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"Packet Compression Sequence:\n"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br>
              <a:rPr lang="en-IN" sz="1400" dirty="0">
                <a:solidFill>
                  <a:schemeClr val="bg1"/>
                </a:solidFill>
              </a:rPr>
            </a:b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</a:t>
            </a:r>
            <a:r>
              <a:rPr lang="en-IN" sz="1400" b="1" dirty="0">
                <a:solidFill>
                  <a:schemeClr val="bg1"/>
                </a:solidFill>
              </a:rPr>
              <a:t>for</a:t>
            </a:r>
            <a:r>
              <a:rPr lang="en-IN" sz="1400" dirty="0">
                <a:solidFill>
                  <a:schemeClr val="bg1"/>
                </a:solidFill>
              </a:rPr>
              <a:t> (</a:t>
            </a:r>
            <a:r>
              <a:rPr lang="en-IN" sz="1400" i="1" dirty="0">
                <a:solidFill>
                  <a:schemeClr val="bg1"/>
                </a:solidFill>
              </a:rPr>
              <a:t>int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=</a:t>
            </a:r>
            <a:r>
              <a:rPr lang="en-IN" sz="1400" dirty="0">
                <a:solidFill>
                  <a:schemeClr val="bg1"/>
                </a:solidFill>
              </a:rPr>
              <a:t> 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&lt;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packets</a:t>
            </a:r>
            <a:r>
              <a:rPr lang="en-IN" sz="1400" b="1" dirty="0" err="1">
                <a:solidFill>
                  <a:schemeClr val="bg1"/>
                </a:solidFill>
              </a:rPr>
              <a:t>.</a:t>
            </a:r>
            <a:r>
              <a:rPr lang="en-IN" sz="1400" dirty="0" err="1">
                <a:solidFill>
                  <a:schemeClr val="bg1"/>
                </a:solidFill>
              </a:rPr>
              <a:t>size</a:t>
            </a:r>
            <a:r>
              <a:rPr lang="en-IN" sz="1400" dirty="0">
                <a:solidFill>
                  <a:schemeClr val="bg1"/>
                </a:solidFill>
              </a:rPr>
              <a:t>()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b="1" dirty="0">
                <a:solidFill>
                  <a:schemeClr val="bg1"/>
                </a:solidFill>
              </a:rPr>
              <a:t>++</a:t>
            </a:r>
            <a:r>
              <a:rPr lang="en-IN" sz="1400" dirty="0">
                <a:solidFill>
                  <a:schemeClr val="bg1"/>
                </a:solidFill>
              </a:rPr>
              <a:t>) {</a:t>
            </a:r>
          </a:p>
          <a:p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    </a:t>
            </a:r>
            <a:r>
              <a:rPr lang="en-IN" sz="1400" dirty="0" err="1">
                <a:solidFill>
                  <a:schemeClr val="bg1"/>
                </a:solidFill>
              </a:rPr>
              <a:t>total_orig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+=</a:t>
            </a:r>
            <a:r>
              <a:rPr lang="en-IN" sz="1400" dirty="0">
                <a:solidFill>
                  <a:schemeClr val="bg1"/>
                </a:solidFill>
              </a:rPr>
              <a:t> 28 </a:t>
            </a:r>
            <a:r>
              <a:rPr lang="en-IN" sz="1400" b="1" dirty="0">
                <a:solidFill>
                  <a:schemeClr val="bg1"/>
                </a:solidFill>
              </a:rPr>
              <a:t>+</a:t>
            </a:r>
            <a:r>
              <a:rPr lang="en-IN" sz="1400" dirty="0">
                <a:solidFill>
                  <a:schemeClr val="bg1"/>
                </a:solidFill>
              </a:rPr>
              <a:t> 100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r>
              <a:rPr lang="en-IN" sz="1400" i="1" dirty="0">
                <a:solidFill>
                  <a:schemeClr val="bg1"/>
                </a:solidFill>
              </a:rPr>
              <a:t>        // header + payload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    </a:t>
            </a:r>
            <a:r>
              <a:rPr lang="en-IN" sz="1400" dirty="0" err="1">
                <a:solidFill>
                  <a:schemeClr val="bg1"/>
                </a:solidFill>
              </a:rPr>
              <a:t>total_comp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+=</a:t>
            </a:r>
            <a:r>
              <a:rPr lang="en-IN" sz="1400" dirty="0">
                <a:solidFill>
                  <a:schemeClr val="bg1"/>
                </a:solidFill>
              </a:rPr>
              <a:t> packets</a:t>
            </a:r>
            <a:r>
              <a:rPr lang="en-IN" sz="1400" b="1" dirty="0">
                <a:solidFill>
                  <a:schemeClr val="bg1"/>
                </a:solidFill>
              </a:rPr>
              <a:t>[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b="1" dirty="0">
                <a:solidFill>
                  <a:schemeClr val="bg1"/>
                </a:solidFill>
              </a:rPr>
              <a:t>].</a:t>
            </a:r>
            <a:r>
              <a:rPr lang="en-IN" sz="1400" i="1" dirty="0">
                <a:solidFill>
                  <a:schemeClr val="bg1"/>
                </a:solidFill>
              </a:rPr>
              <a:t>second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+</a:t>
            </a:r>
            <a:r>
              <a:rPr lang="en-IN" sz="1400" dirty="0">
                <a:solidFill>
                  <a:schemeClr val="bg1"/>
                </a:solidFill>
              </a:rPr>
              <a:t> 100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endParaRPr lang="en-IN" sz="1400" dirty="0">
              <a:solidFill>
                <a:schemeClr val="bg1"/>
              </a:solidFill>
            </a:endParaRPr>
          </a:p>
          <a:p>
            <a:br>
              <a:rPr lang="en-IN" sz="1400" dirty="0">
                <a:solidFill>
                  <a:schemeClr val="bg1"/>
                </a:solidFill>
              </a:rPr>
            </a:b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    </a:t>
            </a:r>
            <a:r>
              <a:rPr lang="en-IN" sz="1400" dirty="0" err="1">
                <a:solidFill>
                  <a:schemeClr val="bg1"/>
                </a:solidFill>
              </a:rPr>
              <a:t>cout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  Packet "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+</a:t>
            </a:r>
            <a:r>
              <a:rPr lang="en-IN" sz="1400" dirty="0">
                <a:solidFill>
                  <a:schemeClr val="bg1"/>
                </a:solidFill>
              </a:rPr>
              <a:t> 1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": "</a:t>
            </a:r>
          </a:p>
          <a:p>
            <a:r>
              <a:rPr lang="en-IN" sz="1400" dirty="0">
                <a:solidFill>
                  <a:schemeClr val="bg1"/>
                </a:solidFill>
              </a:rPr>
              <a:t>             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packets</a:t>
            </a:r>
            <a:r>
              <a:rPr lang="en-IN" sz="1400" b="1" dirty="0">
                <a:solidFill>
                  <a:schemeClr val="bg1"/>
                </a:solidFill>
              </a:rPr>
              <a:t>[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b="1" dirty="0">
                <a:solidFill>
                  <a:schemeClr val="bg1"/>
                </a:solidFill>
              </a:rPr>
              <a:t>].</a:t>
            </a:r>
            <a:r>
              <a:rPr lang="en-IN" sz="1400" i="1" dirty="0">
                <a:solidFill>
                  <a:schemeClr val="bg1"/>
                </a:solidFill>
              </a:rPr>
              <a:t>first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         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 | Header = "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packets</a:t>
            </a:r>
            <a:r>
              <a:rPr lang="en-IN" sz="1400" b="1" dirty="0">
                <a:solidFill>
                  <a:schemeClr val="bg1"/>
                </a:solidFill>
              </a:rPr>
              <a:t>[</a:t>
            </a:r>
            <a:r>
              <a:rPr lang="en-IN" sz="1400" dirty="0" err="1">
                <a:solidFill>
                  <a:schemeClr val="bg1"/>
                </a:solidFill>
              </a:rPr>
              <a:t>i</a:t>
            </a:r>
            <a:r>
              <a:rPr lang="en-IN" sz="1400" b="1" dirty="0">
                <a:solidFill>
                  <a:schemeClr val="bg1"/>
                </a:solidFill>
              </a:rPr>
              <a:t>].</a:t>
            </a:r>
            <a:r>
              <a:rPr lang="en-IN" sz="1400" i="1" dirty="0">
                <a:solidFill>
                  <a:schemeClr val="bg1"/>
                </a:solidFill>
              </a:rPr>
              <a:t>second</a:t>
            </a:r>
            <a:r>
              <a:rPr lang="en-IN" sz="1400" dirty="0">
                <a:solidFill>
                  <a:schemeClr val="bg1"/>
                </a:solidFill>
              </a:rPr>
              <a:t> </a:t>
            </a:r>
            <a:r>
              <a:rPr lang="en-IN" sz="1400" b="1" dirty="0">
                <a:solidFill>
                  <a:schemeClr val="bg1"/>
                </a:solidFill>
              </a:rPr>
              <a:t>&lt;&lt;</a:t>
            </a:r>
            <a:r>
              <a:rPr lang="en-IN" sz="1400" dirty="0">
                <a:solidFill>
                  <a:schemeClr val="bg1"/>
                </a:solidFill>
              </a:rPr>
              <a:t> " Bytes\n"</a:t>
            </a:r>
            <a:r>
              <a:rPr lang="en-IN" sz="1400" b="1" dirty="0">
                <a:solidFill>
                  <a:schemeClr val="bg1"/>
                </a:solidFill>
              </a:rPr>
              <a:t>;</a:t>
            </a:r>
            <a:endParaRPr lang="en-IN" sz="1400" dirty="0">
              <a:solidFill>
                <a:schemeClr val="bg1"/>
              </a:solidFill>
            </a:endParaRPr>
          </a:p>
          <a:p>
            <a:r>
              <a:rPr lang="en-IN" sz="1400" dirty="0">
                <a:solidFill>
                  <a:schemeClr val="bg1"/>
                </a:solidFill>
              </a:rPr>
              <a:t>    }</a:t>
            </a:r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635A040E-DAAE-76FD-BC5B-38EBFFB5E84B}"/>
              </a:ext>
            </a:extLst>
          </p:cNvPr>
          <p:cNvSpPr/>
          <p:nvPr/>
        </p:nvSpPr>
        <p:spPr>
          <a:xfrm>
            <a:off x="6428894" y="1995212"/>
            <a:ext cx="4723014" cy="3676855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E0EE44D7-6CA7-9197-269D-8833B5E76B4B}"/>
              </a:ext>
            </a:extLst>
          </p:cNvPr>
          <p:cNvSpPr/>
          <p:nvPr/>
        </p:nvSpPr>
        <p:spPr>
          <a:xfrm>
            <a:off x="7063696" y="2651760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//Example </a:t>
            </a:r>
          </a:p>
          <a:p>
            <a:endParaRPr lang="en-US" sz="1400" dirty="0">
              <a:solidFill>
                <a:srgbClr val="00FF00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Packet Compression Sequence:</a:t>
            </a:r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Packet 1: </a:t>
            </a:r>
            <a:r>
              <a:rPr lang="en-US" sz="1400" dirty="0" err="1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Packet_A</a:t>
            </a:r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| Header = 4 Bytes</a:t>
            </a:r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Packet 2: </a:t>
            </a:r>
            <a:r>
              <a:rPr lang="en-US" sz="1400" dirty="0" err="1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Packet_B</a:t>
            </a:r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| Header = 3 Bytes</a:t>
            </a:r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Packet 3: </a:t>
            </a:r>
            <a:r>
              <a:rPr lang="en-US" sz="1400" dirty="0" err="1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Packet_C</a:t>
            </a:r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| Header = 2 Bytes</a:t>
            </a:r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C0CF11BC-1304-6EAB-C9C4-BCDE0EABD9AC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9743807A-24C7-B1E6-611E-3C2C7858FB50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IN" b="1" dirty="0"/>
              <a:t>Packet Compression Sequence</a:t>
            </a:r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2B66BF44-4D37-BF17-97D9-BCDD2DFFE8B6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Output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00447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F7418-BD11-C0FA-E143-237E78551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576360B-2A6D-178F-0D11-BECCDBB84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A0309314-2954-091C-6337-951992A97CDE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FBDBB-F38E-E17D-2CCD-0ABDED809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550182-AFA6-EB94-577E-ADB1F39B4C39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C255B8-3BD8-3B7C-E401-0A14C31B5776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092A18-D133-35A9-AF33-C13BBAD67C6B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Final Summary &amp; Metrics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804C75EE-AB59-A70D-2D1D-D72897FFACBF}"/>
              </a:ext>
            </a:extLst>
          </p:cNvPr>
          <p:cNvSpPr/>
          <p:nvPr/>
        </p:nvSpPr>
        <p:spPr>
          <a:xfrm>
            <a:off x="933255" y="2026362"/>
            <a:ext cx="5055618" cy="3676854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CD003470-ADC9-D704-D353-4C911A84FD22}"/>
              </a:ext>
            </a:extLst>
          </p:cNvPr>
          <p:cNvSpPr/>
          <p:nvPr/>
        </p:nvSpPr>
        <p:spPr>
          <a:xfrm>
            <a:off x="1540824" y="2320481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for (auto&amp; p : ROHC_PROFILES) {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0x" &lt;&lt; hex &lt;&lt;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setw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(4) 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&lt;&lt;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setfill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('0') &lt;&lt;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p.first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&lt;&lt; dec &lt;&lt; " : " 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&lt;&lt;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p.second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}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"==================\n";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"\n==================\n";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  Simulation\n";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"     Completed\n";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 err="1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cout</a:t>
            </a:r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&lt;&lt; 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0;</a:t>
            </a:r>
            <a:endParaRPr lang="en-US" sz="1400" dirty="0"/>
          </a:p>
          <a:p>
            <a:r>
              <a:rPr lang="en-US" sz="14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400" dirty="0"/>
          </a:p>
        </p:txBody>
      </p:sp>
      <p:sp>
        <p:nvSpPr>
          <p:cNvPr id="13" name="Shape 6">
            <a:extLst>
              <a:ext uri="{FF2B5EF4-FFF2-40B4-BE49-F238E27FC236}">
                <a16:creationId xmlns:a16="http://schemas.microsoft.com/office/drawing/2014/main" id="{AE5A5A36-B49A-9C7C-5D82-91EE8B395920}"/>
              </a:ext>
            </a:extLst>
          </p:cNvPr>
          <p:cNvSpPr/>
          <p:nvPr/>
        </p:nvSpPr>
        <p:spPr>
          <a:xfrm>
            <a:off x="6428894" y="1995212"/>
            <a:ext cx="4723014" cy="3676855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3D3EB2B5-BC09-90B3-C471-0E557AD1C353}"/>
              </a:ext>
            </a:extLst>
          </p:cNvPr>
          <p:cNvSpPr/>
          <p:nvPr/>
        </p:nvSpPr>
        <p:spPr>
          <a:xfrm>
            <a:off x="6856949" y="2509924"/>
            <a:ext cx="3566160" cy="1554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Available ROHC Profiles: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0x0000 : Uncompressed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0x0001 : RTP/UDP/IP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0x0002 : UDP/IP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0x0006 : TCP/IP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0x0101 : RTP/UDP/IP (v2)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0x0102 : UDP/IP (v2)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Simulation Completed</a:t>
            </a:r>
            <a:endParaRPr lang="en-US" sz="1400" dirty="0"/>
          </a:p>
          <a:p>
            <a:r>
              <a:rPr lang="en-US" sz="14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</a:t>
            </a:r>
            <a:endParaRPr lang="en-US" sz="140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1AC4C514-4834-C6D0-F5F9-74812749ECD6}"/>
              </a:ext>
            </a:extLst>
          </p:cNvPr>
          <p:cNvSpPr/>
          <p:nvPr/>
        </p:nvSpPr>
        <p:spPr>
          <a:xfrm flipV="1">
            <a:off x="6000839" y="3103130"/>
            <a:ext cx="428055" cy="0"/>
          </a:xfrm>
          <a:prstGeom prst="line">
            <a:avLst/>
          </a:prstGeom>
          <a:noFill/>
          <a:ln w="38100">
            <a:solidFill>
              <a:srgbClr val="06B6D4"/>
            </a:solidFill>
            <a:prstDash val="solid"/>
            <a:tailEnd type="triangle"/>
          </a:ln>
        </p:spPr>
      </p:sp>
      <p:sp>
        <p:nvSpPr>
          <p:cNvPr id="20" name="Text 1">
            <a:extLst>
              <a:ext uri="{FF2B5EF4-FFF2-40B4-BE49-F238E27FC236}">
                <a16:creationId xmlns:a16="http://schemas.microsoft.com/office/drawing/2014/main" id="{9CAE869E-4087-674E-18D9-D4849443B1F0}"/>
              </a:ext>
            </a:extLst>
          </p:cNvPr>
          <p:cNvSpPr/>
          <p:nvPr/>
        </p:nvSpPr>
        <p:spPr>
          <a:xfrm>
            <a:off x="933255" y="1629452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600" b="1" dirty="0">
                <a:solidFill>
                  <a:srgbClr val="1E293B"/>
                </a:solidFill>
              </a:rPr>
              <a:t>Program Completion Code</a:t>
            </a:r>
            <a:endParaRPr lang="en-US" sz="1600" dirty="0"/>
          </a:p>
        </p:txBody>
      </p:sp>
      <p:sp>
        <p:nvSpPr>
          <p:cNvPr id="21" name="Text 5">
            <a:extLst>
              <a:ext uri="{FF2B5EF4-FFF2-40B4-BE49-F238E27FC236}">
                <a16:creationId xmlns:a16="http://schemas.microsoft.com/office/drawing/2014/main" id="{C0D0066B-64C1-F78F-2ED5-EA481C16555F}"/>
              </a:ext>
            </a:extLst>
          </p:cNvPr>
          <p:cNvSpPr/>
          <p:nvPr/>
        </p:nvSpPr>
        <p:spPr>
          <a:xfrm>
            <a:off x="6337455" y="1619030"/>
            <a:ext cx="38404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E293B"/>
                </a:solidFill>
              </a:rPr>
              <a:t>Output</a:t>
            </a:r>
            <a:endParaRPr lang="en-US" sz="160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E299F50F-3CFC-743B-D1A0-BB0B74376677}"/>
              </a:ext>
            </a:extLst>
          </p:cNvPr>
          <p:cNvSpPr/>
          <p:nvPr/>
        </p:nvSpPr>
        <p:spPr>
          <a:xfrm>
            <a:off x="2238408" y="5913086"/>
            <a:ext cx="2011680" cy="457200"/>
          </a:xfrm>
          <a:prstGeom prst="rect">
            <a:avLst/>
          </a:prstGeom>
          <a:solidFill>
            <a:srgbClr val="1E3A8A"/>
          </a:solidFill>
          <a:ln/>
        </p:spPr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8EDF5993-A75F-C93D-37BE-02EE8D3511E2}"/>
              </a:ext>
            </a:extLst>
          </p:cNvPr>
          <p:cNvSpPr/>
          <p:nvPr/>
        </p:nvSpPr>
        <p:spPr>
          <a:xfrm>
            <a:off x="2238408" y="5958806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</a:rPr>
              <a:t>AES-256</a:t>
            </a:r>
            <a:endParaRPr lang="en-US" sz="1600" dirty="0"/>
          </a:p>
        </p:txBody>
      </p:sp>
      <p:sp>
        <p:nvSpPr>
          <p:cNvPr id="10" name="Text 11">
            <a:extLst>
              <a:ext uri="{FF2B5EF4-FFF2-40B4-BE49-F238E27FC236}">
                <a16:creationId xmlns:a16="http://schemas.microsoft.com/office/drawing/2014/main" id="{42E57068-9563-CF54-6330-27A0ED9C846A}"/>
              </a:ext>
            </a:extLst>
          </p:cNvPr>
          <p:cNvSpPr/>
          <p:nvPr/>
        </p:nvSpPr>
        <p:spPr>
          <a:xfrm>
            <a:off x="2238408" y="6141686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</a:rPr>
              <a:t>Security</a:t>
            </a:r>
            <a:endParaRPr lang="en-US" sz="1000" dirty="0"/>
          </a:p>
        </p:txBody>
      </p:sp>
      <p:sp>
        <p:nvSpPr>
          <p:cNvPr id="16" name="Shape 12">
            <a:extLst>
              <a:ext uri="{FF2B5EF4-FFF2-40B4-BE49-F238E27FC236}">
                <a16:creationId xmlns:a16="http://schemas.microsoft.com/office/drawing/2014/main" id="{36009607-A77E-91C9-3C6B-4F87E204C611}"/>
              </a:ext>
            </a:extLst>
          </p:cNvPr>
          <p:cNvSpPr/>
          <p:nvPr/>
        </p:nvSpPr>
        <p:spPr>
          <a:xfrm>
            <a:off x="5236592" y="5940684"/>
            <a:ext cx="2011680" cy="457200"/>
          </a:xfrm>
          <a:prstGeom prst="rect">
            <a:avLst/>
          </a:prstGeom>
          <a:solidFill>
            <a:srgbClr val="10B981"/>
          </a:solidFill>
          <a:ln/>
        </p:spPr>
      </p:sp>
      <p:sp>
        <p:nvSpPr>
          <p:cNvPr id="18" name="Text 13">
            <a:extLst>
              <a:ext uri="{FF2B5EF4-FFF2-40B4-BE49-F238E27FC236}">
                <a16:creationId xmlns:a16="http://schemas.microsoft.com/office/drawing/2014/main" id="{0580C532-12D8-ECF0-1232-5817E377862B}"/>
              </a:ext>
            </a:extLst>
          </p:cNvPr>
          <p:cNvSpPr/>
          <p:nvPr/>
        </p:nvSpPr>
        <p:spPr>
          <a:xfrm>
            <a:off x="5236592" y="5995769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</a:rPr>
              <a:t>85%</a:t>
            </a:r>
            <a:endParaRPr lang="en-US" sz="1600" dirty="0"/>
          </a:p>
        </p:txBody>
      </p:sp>
      <p:sp>
        <p:nvSpPr>
          <p:cNvPr id="19" name="Text 14">
            <a:extLst>
              <a:ext uri="{FF2B5EF4-FFF2-40B4-BE49-F238E27FC236}">
                <a16:creationId xmlns:a16="http://schemas.microsoft.com/office/drawing/2014/main" id="{F4FBCCEB-0BEE-E43E-2068-DCCE1C73CC5C}"/>
              </a:ext>
            </a:extLst>
          </p:cNvPr>
          <p:cNvSpPr/>
          <p:nvPr/>
        </p:nvSpPr>
        <p:spPr>
          <a:xfrm>
            <a:off x="5236592" y="6178649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</a:rPr>
              <a:t>Compression</a:t>
            </a:r>
            <a:endParaRPr lang="en-US" sz="1000" dirty="0"/>
          </a:p>
        </p:txBody>
      </p:sp>
      <p:sp>
        <p:nvSpPr>
          <p:cNvPr id="22" name="Shape 15">
            <a:extLst>
              <a:ext uri="{FF2B5EF4-FFF2-40B4-BE49-F238E27FC236}">
                <a16:creationId xmlns:a16="http://schemas.microsoft.com/office/drawing/2014/main" id="{A2A2FB73-884F-C371-8A74-44D2EEC92123}"/>
              </a:ext>
            </a:extLst>
          </p:cNvPr>
          <p:cNvSpPr/>
          <p:nvPr/>
        </p:nvSpPr>
        <p:spPr>
          <a:xfrm>
            <a:off x="7953369" y="5944539"/>
            <a:ext cx="2011680" cy="457200"/>
          </a:xfrm>
          <a:prstGeom prst="rect">
            <a:avLst/>
          </a:prstGeom>
          <a:solidFill>
            <a:srgbClr val="3B82F6"/>
          </a:solidFill>
          <a:ln/>
        </p:spPr>
      </p:sp>
      <p:sp>
        <p:nvSpPr>
          <p:cNvPr id="23" name="Text 16">
            <a:extLst>
              <a:ext uri="{FF2B5EF4-FFF2-40B4-BE49-F238E27FC236}">
                <a16:creationId xmlns:a16="http://schemas.microsoft.com/office/drawing/2014/main" id="{6247A75B-7F62-F0C4-7C5E-A3679CDEDA10}"/>
              </a:ext>
            </a:extLst>
          </p:cNvPr>
          <p:cNvSpPr/>
          <p:nvPr/>
        </p:nvSpPr>
        <p:spPr>
          <a:xfrm>
            <a:off x="7953369" y="5990259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</a:rPr>
              <a:t>6 Profiles</a:t>
            </a:r>
            <a:endParaRPr lang="en-US" sz="1600" dirty="0"/>
          </a:p>
        </p:txBody>
      </p:sp>
      <p:sp>
        <p:nvSpPr>
          <p:cNvPr id="24" name="Text 17">
            <a:extLst>
              <a:ext uri="{FF2B5EF4-FFF2-40B4-BE49-F238E27FC236}">
                <a16:creationId xmlns:a16="http://schemas.microsoft.com/office/drawing/2014/main" id="{D04DE344-79ED-B1E0-8D45-CE7735E044D7}"/>
              </a:ext>
            </a:extLst>
          </p:cNvPr>
          <p:cNvSpPr/>
          <p:nvPr/>
        </p:nvSpPr>
        <p:spPr>
          <a:xfrm>
            <a:off x="7953369" y="6173139"/>
            <a:ext cx="201168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</a:rPr>
              <a:t>Protocols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85599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8610C-9666-E5F7-7281-8893DF8C4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787C6662-E52F-E714-C1D8-D355DA6D8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4BB3559-81CA-9B59-7991-2576ECDAEBE0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AE03A-1CA8-DF61-46C4-11BEC14AC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72910B-6AD2-C86F-FE6D-B967871E13CE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1634C4-958A-387F-5E4E-060952AF40DA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D70CD4-7B83-05BA-1AEB-F11D02D7D3B5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Integration &amp; Result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73EF341E-C1FD-D15A-69F0-91B8FC9C1997}"/>
              </a:ext>
            </a:extLst>
          </p:cNvPr>
          <p:cNvSpPr/>
          <p:nvPr/>
        </p:nvSpPr>
        <p:spPr>
          <a:xfrm>
            <a:off x="431513" y="1400922"/>
            <a:ext cx="5002491" cy="62782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Main Integration</a:t>
            </a:r>
            <a:endParaRPr lang="en-US" sz="2400" dirty="0"/>
          </a:p>
        </p:txBody>
      </p:sp>
      <p:sp>
        <p:nvSpPr>
          <p:cNvPr id="8" name="Shape 2">
            <a:extLst>
              <a:ext uri="{FF2B5EF4-FFF2-40B4-BE49-F238E27FC236}">
                <a16:creationId xmlns:a16="http://schemas.microsoft.com/office/drawing/2014/main" id="{D9ACAF28-29EE-A37E-F81D-B3FE416071BC}"/>
              </a:ext>
            </a:extLst>
          </p:cNvPr>
          <p:cNvSpPr/>
          <p:nvPr/>
        </p:nvSpPr>
        <p:spPr>
          <a:xfrm>
            <a:off x="431513" y="1963025"/>
            <a:ext cx="4913485" cy="3794749"/>
          </a:xfrm>
          <a:prstGeom prst="rect">
            <a:avLst/>
          </a:prstGeom>
          <a:solidFill>
            <a:srgbClr val="0F172A"/>
          </a:solidFill>
          <a:ln w="25400">
            <a:solidFill>
              <a:srgbClr val="06B6D4"/>
            </a:solidFill>
            <a:prstDash val="solid"/>
          </a:ln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6A1454F3-B2D5-0C0E-C4AF-15753E1AB906}"/>
              </a:ext>
            </a:extLst>
          </p:cNvPr>
          <p:cNvSpPr/>
          <p:nvPr/>
        </p:nvSpPr>
        <p:spPr>
          <a:xfrm>
            <a:off x="726973" y="2094474"/>
            <a:ext cx="4819685" cy="347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40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BFF0E4AC-DB59-353A-6ACC-EE3317FDC789}"/>
              </a:ext>
            </a:extLst>
          </p:cNvPr>
          <p:cNvSpPr/>
          <p:nvPr/>
        </p:nvSpPr>
        <p:spPr>
          <a:xfrm>
            <a:off x="6197586" y="1499604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1E293B"/>
                </a:solidFill>
              </a:rPr>
              <a:t>Implementation Results</a:t>
            </a:r>
            <a:endParaRPr lang="en-US" sz="2400" dirty="0"/>
          </a:p>
        </p:txBody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5443D7A8-47F2-AA70-D62A-4E3147283FF3}"/>
              </a:ext>
            </a:extLst>
          </p:cNvPr>
          <p:cNvSpPr/>
          <p:nvPr/>
        </p:nvSpPr>
        <p:spPr>
          <a:xfrm>
            <a:off x="6543048" y="3437001"/>
            <a:ext cx="3932088" cy="74782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BEARER (8-bit)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Radio Bearer ID: 1-32</a:t>
            </a:r>
            <a:endParaRPr lang="en-US" sz="2000" dirty="0"/>
          </a:p>
        </p:txBody>
      </p:sp>
      <p:sp>
        <p:nvSpPr>
          <p:cNvPr id="21" name="Shape 5">
            <a:extLst>
              <a:ext uri="{FF2B5EF4-FFF2-40B4-BE49-F238E27FC236}">
                <a16:creationId xmlns:a16="http://schemas.microsoft.com/office/drawing/2014/main" id="{3B3A5331-8FDD-4899-17FD-550845F5F5E0}"/>
              </a:ext>
            </a:extLst>
          </p:cNvPr>
          <p:cNvSpPr/>
          <p:nvPr/>
        </p:nvSpPr>
        <p:spPr>
          <a:xfrm>
            <a:off x="6225866" y="1991283"/>
            <a:ext cx="5627802" cy="693193"/>
          </a:xfrm>
          <a:prstGeom prst="rect">
            <a:avLst/>
          </a:prstGeom>
          <a:solidFill>
            <a:srgbClr val="EF4444"/>
          </a:solidFill>
          <a:ln/>
        </p:spPr>
      </p:sp>
      <p:sp>
        <p:nvSpPr>
          <p:cNvPr id="36" name="Text 6">
            <a:extLst>
              <a:ext uri="{FF2B5EF4-FFF2-40B4-BE49-F238E27FC236}">
                <a16:creationId xmlns:a16="http://schemas.microsoft.com/office/drawing/2014/main" id="{8FAA3047-B541-34DA-5951-07AFEF067E1F}"/>
              </a:ext>
            </a:extLst>
          </p:cNvPr>
          <p:cNvSpPr/>
          <p:nvPr/>
        </p:nvSpPr>
        <p:spPr>
          <a:xfrm>
            <a:off x="6197586" y="1934271"/>
            <a:ext cx="5627802" cy="69319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endParaRPr lang="en-US" sz="1400" dirty="0"/>
          </a:p>
        </p:txBody>
      </p:sp>
      <p:sp>
        <p:nvSpPr>
          <p:cNvPr id="38" name="Shape 8">
            <a:extLst>
              <a:ext uri="{FF2B5EF4-FFF2-40B4-BE49-F238E27FC236}">
                <a16:creationId xmlns:a16="http://schemas.microsoft.com/office/drawing/2014/main" id="{876F15A3-E69A-476A-7B50-74B5BB138267}"/>
              </a:ext>
            </a:extLst>
          </p:cNvPr>
          <p:cNvSpPr/>
          <p:nvPr/>
        </p:nvSpPr>
        <p:spPr>
          <a:xfrm>
            <a:off x="6225866" y="2995360"/>
            <a:ext cx="5627801" cy="723404"/>
          </a:xfrm>
          <a:prstGeom prst="rect">
            <a:avLst/>
          </a:prstGeom>
          <a:solidFill>
            <a:srgbClr val="F59E0B"/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endParaRPr lang="en-IN" dirty="0"/>
          </a:p>
        </p:txBody>
      </p:sp>
      <p:sp>
        <p:nvSpPr>
          <p:cNvPr id="40" name="Shape 10">
            <a:extLst>
              <a:ext uri="{FF2B5EF4-FFF2-40B4-BE49-F238E27FC236}">
                <a16:creationId xmlns:a16="http://schemas.microsoft.com/office/drawing/2014/main" id="{BF7A0D73-9F50-29E8-F23B-2643D30A3692}"/>
              </a:ext>
            </a:extLst>
          </p:cNvPr>
          <p:cNvSpPr/>
          <p:nvPr/>
        </p:nvSpPr>
        <p:spPr>
          <a:xfrm>
            <a:off x="6225867" y="4042398"/>
            <a:ext cx="5627800" cy="701591"/>
          </a:xfrm>
          <a:prstGeom prst="rect">
            <a:avLst/>
          </a:prstGeom>
          <a:solidFill>
            <a:srgbClr val="3B82F6"/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1"/>
            <a:endParaRPr lang="en-IN" dirty="0"/>
          </a:p>
        </p:txBody>
      </p:sp>
      <p:sp>
        <p:nvSpPr>
          <p:cNvPr id="43" name="Shape 10">
            <a:extLst>
              <a:ext uri="{FF2B5EF4-FFF2-40B4-BE49-F238E27FC236}">
                <a16:creationId xmlns:a16="http://schemas.microsoft.com/office/drawing/2014/main" id="{96023589-2817-2F94-0851-5E03835CE96D}"/>
              </a:ext>
            </a:extLst>
          </p:cNvPr>
          <p:cNvSpPr/>
          <p:nvPr/>
        </p:nvSpPr>
        <p:spPr>
          <a:xfrm>
            <a:off x="6225867" y="5007136"/>
            <a:ext cx="5627800" cy="68984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/>
        </p:spPr>
        <p:txBody>
          <a:bodyPr/>
          <a:lstStyle/>
          <a:p>
            <a:pPr lvl="4"/>
            <a:endParaRPr lang="en-US" b="1" dirty="0">
              <a:solidFill>
                <a:srgbClr val="FFFFFF"/>
              </a:solidFill>
            </a:endParaRPr>
          </a:p>
          <a:p>
            <a:pPr lvl="2"/>
            <a:endParaRPr lang="en-IN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A8D481-15DB-142E-F833-C721F1FAD1A2}"/>
              </a:ext>
            </a:extLst>
          </p:cNvPr>
          <p:cNvSpPr txBox="1"/>
          <p:nvPr/>
        </p:nvSpPr>
        <p:spPr>
          <a:xfrm>
            <a:off x="388076" y="5986021"/>
            <a:ext cx="11465591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lvl="6"/>
            <a:r>
              <a:rPr lang="en-US" b="1" dirty="0">
                <a:solidFill>
                  <a:srgbClr val="FFFFFF"/>
                </a:solidFill>
              </a:rPr>
              <a:t>✓ Complete 5G PDCP implementation ready for deployment</a:t>
            </a:r>
            <a:endParaRPr lang="en-US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6E646661-A0F4-B7B1-4D17-D4F876D7F316}"/>
              </a:ext>
            </a:extLst>
          </p:cNvPr>
          <p:cNvSpPr/>
          <p:nvPr/>
        </p:nvSpPr>
        <p:spPr>
          <a:xfrm>
            <a:off x="726973" y="2280867"/>
            <a:ext cx="384048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int main() {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"5G PDCP SIMULATOR\n";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// PDCP Security Demo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PDCPSecurityParams srb_params{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0x0001000A, 1, 0,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"NEA2 (AES-CTR)",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"NIA2 (AES-CMAC)"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};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show_security_processing(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srb_params, true);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// ROHC Compression Demo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simulate_rohc();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cout &lt;&lt; "Simulation Complete\n";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0;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E2E8F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9169EA58-A03F-82D9-DD6E-A17DDB4FDADE}"/>
              </a:ext>
            </a:extLst>
          </p:cNvPr>
          <p:cNvSpPr/>
          <p:nvPr/>
        </p:nvSpPr>
        <p:spPr>
          <a:xfrm>
            <a:off x="6477060" y="2048358"/>
            <a:ext cx="3474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Security</a:t>
            </a:r>
            <a:endParaRPr lang="en-US" sz="2000" dirty="0"/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215CCEF7-5694-B19F-2274-3FF283330222}"/>
              </a:ext>
            </a:extLst>
          </p:cNvPr>
          <p:cNvSpPr/>
          <p:nvPr/>
        </p:nvSpPr>
        <p:spPr>
          <a:xfrm>
            <a:off x="6477060" y="2323195"/>
            <a:ext cx="34747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Full AES-based encryption &amp; integrity</a:t>
            </a:r>
            <a:endParaRPr lang="en-US" sz="1600" dirty="0"/>
          </a:p>
        </p:txBody>
      </p:sp>
      <p:sp>
        <p:nvSpPr>
          <p:cNvPr id="16" name="Text 9">
            <a:extLst>
              <a:ext uri="{FF2B5EF4-FFF2-40B4-BE49-F238E27FC236}">
                <a16:creationId xmlns:a16="http://schemas.microsoft.com/office/drawing/2014/main" id="{5B21AC2B-B1D0-0883-417D-E281D6FCE9C2}"/>
              </a:ext>
            </a:extLst>
          </p:cNvPr>
          <p:cNvSpPr/>
          <p:nvPr/>
        </p:nvSpPr>
        <p:spPr>
          <a:xfrm>
            <a:off x="6477060" y="3069497"/>
            <a:ext cx="3474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Compression</a:t>
            </a:r>
            <a:endParaRPr lang="en-US" sz="2000" dirty="0"/>
          </a:p>
        </p:txBody>
      </p:sp>
      <p:sp>
        <p:nvSpPr>
          <p:cNvPr id="17" name="Text 10">
            <a:extLst>
              <a:ext uri="{FF2B5EF4-FFF2-40B4-BE49-F238E27FC236}">
                <a16:creationId xmlns:a16="http://schemas.microsoft.com/office/drawing/2014/main" id="{9BECED07-8F62-E8E5-EA30-01D66152032D}"/>
              </a:ext>
            </a:extLst>
          </p:cNvPr>
          <p:cNvSpPr/>
          <p:nvPr/>
        </p:nvSpPr>
        <p:spPr>
          <a:xfrm>
            <a:off x="6477060" y="3345609"/>
            <a:ext cx="34747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90% header size reduction</a:t>
            </a:r>
            <a:endParaRPr lang="en-US" sz="1600" dirty="0"/>
          </a:p>
        </p:txBody>
      </p:sp>
      <p:sp>
        <p:nvSpPr>
          <p:cNvPr id="19" name="Text 12">
            <a:extLst>
              <a:ext uri="{FF2B5EF4-FFF2-40B4-BE49-F238E27FC236}">
                <a16:creationId xmlns:a16="http://schemas.microsoft.com/office/drawing/2014/main" id="{669D11FC-36B4-5077-3F00-0054748CE869}"/>
              </a:ext>
            </a:extLst>
          </p:cNvPr>
          <p:cNvSpPr/>
          <p:nvPr/>
        </p:nvSpPr>
        <p:spPr>
          <a:xfrm>
            <a:off x="6477060" y="4102030"/>
            <a:ext cx="3474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Performance</a:t>
            </a:r>
            <a:endParaRPr lang="en-US" sz="2000" dirty="0"/>
          </a:p>
        </p:txBody>
      </p:sp>
      <p:sp>
        <p:nvSpPr>
          <p:cNvPr id="20" name="Text 13">
            <a:extLst>
              <a:ext uri="{FF2B5EF4-FFF2-40B4-BE49-F238E27FC236}">
                <a16:creationId xmlns:a16="http://schemas.microsoft.com/office/drawing/2014/main" id="{43ADB874-9250-140B-4B09-696B617F5B1E}"/>
              </a:ext>
            </a:extLst>
          </p:cNvPr>
          <p:cNvSpPr/>
          <p:nvPr/>
        </p:nvSpPr>
        <p:spPr>
          <a:xfrm>
            <a:off x="6477060" y="4374642"/>
            <a:ext cx="34747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Real-time processing capability</a:t>
            </a:r>
            <a:endParaRPr lang="en-US" sz="1600" dirty="0"/>
          </a:p>
        </p:txBody>
      </p:sp>
      <p:sp>
        <p:nvSpPr>
          <p:cNvPr id="22" name="Text 15">
            <a:extLst>
              <a:ext uri="{FF2B5EF4-FFF2-40B4-BE49-F238E27FC236}">
                <a16:creationId xmlns:a16="http://schemas.microsoft.com/office/drawing/2014/main" id="{3D9D2583-7D7B-3289-C4B8-2EC43763B6ED}"/>
              </a:ext>
            </a:extLst>
          </p:cNvPr>
          <p:cNvSpPr/>
          <p:nvPr/>
        </p:nvSpPr>
        <p:spPr>
          <a:xfrm>
            <a:off x="6477060" y="5075698"/>
            <a:ext cx="3474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</a:rPr>
              <a:t>Standards</a:t>
            </a:r>
            <a:endParaRPr lang="en-US" sz="2000" dirty="0"/>
          </a:p>
        </p:txBody>
      </p:sp>
      <p:sp>
        <p:nvSpPr>
          <p:cNvPr id="23" name="Text 16">
            <a:extLst>
              <a:ext uri="{FF2B5EF4-FFF2-40B4-BE49-F238E27FC236}">
                <a16:creationId xmlns:a16="http://schemas.microsoft.com/office/drawing/2014/main" id="{B5736D10-7A98-A6EF-5BD1-E4D3C6264ED5}"/>
              </a:ext>
            </a:extLst>
          </p:cNvPr>
          <p:cNvSpPr/>
          <p:nvPr/>
        </p:nvSpPr>
        <p:spPr>
          <a:xfrm>
            <a:off x="6477060" y="5375948"/>
            <a:ext cx="34747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3GPP TS 38.323 compliant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930392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F7F15-D583-529F-591A-33E1EDC92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77BA1FA-6548-28B4-F199-DCB1A7FF89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904784F5-FB6C-E3D9-7E17-B98CBF21DBF5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9B926-A4EC-33DD-0C25-09344C4B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796431-C7DF-ACE3-6056-58E1BC1D7EF7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AF8FC9-3D9E-4E1D-AD88-D61D3355E3B8}"/>
              </a:ext>
            </a:extLst>
          </p:cNvPr>
          <p:cNvSpPr txBox="1"/>
          <p:nvPr/>
        </p:nvSpPr>
        <p:spPr>
          <a:xfrm>
            <a:off x="0" y="3712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016892-029D-D02A-6CA1-08153CF6F75D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Complete Output Flow Diagram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Shape 2">
            <a:extLst>
              <a:ext uri="{FF2B5EF4-FFF2-40B4-BE49-F238E27FC236}">
                <a16:creationId xmlns:a16="http://schemas.microsoft.com/office/drawing/2014/main" id="{C4BA3C61-B8EB-DA7D-7912-9435236A314E}"/>
              </a:ext>
            </a:extLst>
          </p:cNvPr>
          <p:cNvSpPr/>
          <p:nvPr/>
        </p:nvSpPr>
        <p:spPr>
          <a:xfrm>
            <a:off x="-1" y="1136929"/>
            <a:ext cx="12191999" cy="5166632"/>
          </a:xfrm>
          <a:prstGeom prst="rect">
            <a:avLst/>
          </a:prstGeom>
          <a:solidFill>
            <a:srgbClr val="000000"/>
          </a:solidFill>
          <a:ln w="25400">
            <a:solidFill>
              <a:srgbClr val="10B981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26" name="Text 3">
            <a:extLst>
              <a:ext uri="{FF2B5EF4-FFF2-40B4-BE49-F238E27FC236}">
                <a16:creationId xmlns:a16="http://schemas.microsoft.com/office/drawing/2014/main" id="{51A0E43C-FE89-8A90-61BE-BBF45A27B5DF}"/>
              </a:ext>
            </a:extLst>
          </p:cNvPr>
          <p:cNvSpPr/>
          <p:nvPr/>
        </p:nvSpPr>
        <p:spPr>
          <a:xfrm>
            <a:off x="137159" y="1274088"/>
            <a:ext cx="11785599" cy="4769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=============================================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5G PDCP SECURITY + ROHC SIMULATOR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=============================================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 PDCP Security (TS 38.323 §5.8) ===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--- SRB (Signaling Bearer) ---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Security Parameters: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COUNT: 0x1000a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BEARER: 1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DIRECTION: 0 (UL)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Ciphering: NEA2 (AES-CTR)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Integrity: NIA2 (AES-CMAC)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Processing Order (TX Side):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1. Compute MAC-I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2. Append MAC-I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3. Cipher (Data + MAC-I)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COUNT Structure: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HFN: 1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SN : 10</a:t>
            </a:r>
            <a:endParaRPr lang="en-US" sz="1000" dirty="0"/>
          </a:p>
          <a:p>
            <a:pPr lvl="3"/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--- DRB (Data Bearer) ---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Security Parameters: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COUNT: 0x50064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BEARER: 3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DIRECTION: 1 (DL)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Ciphering: NEA2 (AES-CTR)</a:t>
            </a:r>
            <a:endParaRPr lang="en-US" sz="1000" dirty="0"/>
          </a:p>
          <a:p>
            <a:pPr lvl="3"/>
            <a:r>
              <a:rPr lang="en-US" sz="10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Integrity: NIA0 (NULL)</a:t>
            </a:r>
            <a:endParaRPr lang="en-US" sz="1000" dirty="0"/>
          </a:p>
          <a:p>
            <a:pPr marL="0" indent="0">
              <a:buNone/>
            </a:pPr>
            <a:endParaRPr lang="en-US" sz="1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004C61-C336-2B35-D7DC-7A84B4A65E49}"/>
              </a:ext>
            </a:extLst>
          </p:cNvPr>
          <p:cNvSpPr txBox="1"/>
          <p:nvPr/>
        </p:nvSpPr>
        <p:spPr>
          <a:xfrm>
            <a:off x="6029958" y="1995638"/>
            <a:ext cx="4480874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 ROHC Header Compression ===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Original Headers: 28 Bytes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ROHC States: IR(32) → FO(8-12) → SO(1-4)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Total Savings: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Saved Bytes : 180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Reduction   : 85%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Available ROHC Profiles: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0x0001 : RTP/UDP/IP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0x0002 : UDP/IP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0x0006 : TCP/IP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=============================================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Simulation Completed</a:t>
            </a:r>
            <a:endParaRPr lang="en-US" sz="1100" dirty="0"/>
          </a:p>
          <a:p>
            <a:r>
              <a:rPr lang="en-US" sz="1100" dirty="0">
                <a:solidFill>
                  <a:srgbClr val="00FF00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=============================================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474861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85389-73AB-B1CD-3ED7-268B16AC97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B835AE94-F89A-43EC-6DB2-22B2A5038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66B4C765-EEC5-72D4-712F-8F55E935E414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05CD8-0002-BDCA-82C1-A4A773012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175EA4-D7A8-4D64-803B-64A0DCED728B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1CEA09-D0BF-3EAC-3EDA-BB6715AAB117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3E4BB3-9115-0C10-EDB4-6C4E285AA693}"/>
              </a:ext>
            </a:extLst>
          </p:cNvPr>
          <p:cNvSpPr txBox="1"/>
          <p:nvPr/>
        </p:nvSpPr>
        <p:spPr>
          <a:xfrm>
            <a:off x="421353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Concept Summary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EFAD6C-2E4A-91FF-D72F-287802AB6972}"/>
              </a:ext>
            </a:extLst>
          </p:cNvPr>
          <p:cNvSpPr txBox="1"/>
          <p:nvPr/>
        </p:nvSpPr>
        <p:spPr>
          <a:xfrm>
            <a:off x="754396" y="2027562"/>
            <a:ext cx="4732004" cy="4170372"/>
          </a:xfrm>
          <a:prstGeom prst="rect">
            <a:avLst/>
          </a:prstGeom>
          <a:solidFill>
            <a:srgbClr val="1D9F9F"/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Header Compression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</a:t>
            </a:r>
            <a:r>
              <a:rPr lang="en-IN" sz="16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reduces 40-60 byte headers to 1-3 bytes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Improves bandwidth efficiency by 90%+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Ciphering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NEA2 encryption ensures data confidentiality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Applied to both SRB and DRB traffic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Integrity Protection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NIA2 MAC-I verification prevents tampering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Critical for control plane messages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288B12-41AA-CE80-899C-F48724ABA00D}"/>
              </a:ext>
            </a:extLst>
          </p:cNvPr>
          <p:cNvSpPr txBox="1"/>
          <p:nvPr/>
        </p:nvSpPr>
        <p:spPr>
          <a:xfrm>
            <a:off x="6299199" y="2012172"/>
            <a:ext cx="4585111" cy="4170371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Sequence Numbering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TX_NEXT assignment enables packet tracking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Foundation for reordering and duplicate detection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Reordering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Reordering buffer ensures in-order delivery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Handles transmission delays gracefully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Duplicate Detection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Sequence number checking prevents redundancy</a:t>
            </a: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Optimizes network resource utilization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100">
                <a:solidFill>
                  <a:srgbClr val="2C3E50"/>
                </a:solidFill>
              </a:defRPr>
            </a:pP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3D7C66-467E-6614-E751-FCEBF65D0247}"/>
              </a:ext>
            </a:extLst>
          </p:cNvPr>
          <p:cNvSpPr txBox="1"/>
          <p:nvPr/>
        </p:nvSpPr>
        <p:spPr>
          <a:xfrm>
            <a:off x="4023360" y="1381760"/>
            <a:ext cx="3322320" cy="369332"/>
          </a:xfrm>
          <a:prstGeom prst="rect">
            <a:avLst/>
          </a:prstGeom>
          <a:solidFill>
            <a:srgbClr val="8AE4A2"/>
          </a:solidFill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    Important PDCP Concepts:</a:t>
            </a:r>
          </a:p>
        </p:txBody>
      </p:sp>
    </p:spTree>
    <p:extLst>
      <p:ext uri="{BB962C8B-B14F-4D97-AF65-F5344CB8AC3E}">
        <p14:creationId xmlns:p14="http://schemas.microsoft.com/office/powerpoint/2010/main" val="2643945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C8AA2-B25A-726A-647B-5AD205910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302E6F6B-204B-5B47-2374-18FB49BF30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180C3434-F154-A986-2BE8-8474C4790F9E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9582A-321E-B65A-EA8E-168B1BFB1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45D8EA-9A0C-BA40-00A5-1624F49EF699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C5FEFA-C859-91C4-B80C-17421EA5D9E0}"/>
              </a:ext>
            </a:extLst>
          </p:cNvPr>
          <p:cNvSpPr txBox="1"/>
          <p:nvPr/>
        </p:nvSpPr>
        <p:spPr>
          <a:xfrm>
            <a:off x="609599" y="908875"/>
            <a:ext cx="10083987" cy="540147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Efficiency: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90%+ header overhead reduction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Security: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End-to-end encryption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Reliable Delivery: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In-order packet delivery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5G Performance: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Enables high-speed services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Impact: Critical layer for 5G network performance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D8BF84-2A85-C580-356B-DFD4C7A759AD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C86630-7BF8-316F-2BBF-0D2D26498C8B}"/>
              </a:ext>
            </a:extLst>
          </p:cNvPr>
          <p:cNvSpPr txBox="1"/>
          <p:nvPr/>
        </p:nvSpPr>
        <p:spPr>
          <a:xfrm>
            <a:off x="421353" y="185600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PDCP Layer Benefits: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9181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ED1F6-6E3A-074F-982D-405A3B0BF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5695541A-31DE-A61F-DDE1-644F63BBA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480009E-224C-C4C2-8DE7-0842D99720F9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A64B8-D017-CD40-221F-53F930E1A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5467FD-E769-0990-0AF2-0722679BC9BC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C33460-A07D-2865-109F-7769D30003BA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AB3EBB-3189-BCFA-A9E9-60F2B567151B}"/>
              </a:ext>
            </a:extLst>
          </p:cNvPr>
          <p:cNvSpPr txBox="1"/>
          <p:nvPr/>
        </p:nvSpPr>
        <p:spPr>
          <a:xfrm>
            <a:off x="421353" y="185600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PDCP Applications in 5G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6EBEFD-5B7B-E4F6-FE7E-B77A676C9B8B}"/>
              </a:ext>
            </a:extLst>
          </p:cNvPr>
          <p:cNvSpPr txBox="1"/>
          <p:nvPr/>
        </p:nvSpPr>
        <p:spPr>
          <a:xfrm>
            <a:off x="667430" y="1254040"/>
            <a:ext cx="6025601" cy="535531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4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Real-world PDCP Applications: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over IP (VoIP)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RoHC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reduces overhead for efficient voice calls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Streaming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Compression and security for high-quality video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Communications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Secure and efficient data transfer for IoT devices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Mission-Critical Services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Integrity protection for emergency and public safety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Broadband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High-speed internet with security and reliability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Slicing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Customized PDCP configurations per service type</a:t>
            </a:r>
          </a:p>
          <a:p>
            <a:pPr>
              <a:spcAft>
                <a:spcPts val="600"/>
              </a:spcAft>
              <a:defRPr sz="1300">
                <a:solidFill>
                  <a:srgbClr val="2C3E50"/>
                </a:solidFill>
              </a:defRPr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2874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B2A16-5F4F-8FCA-38E6-A9DA2DB75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36D08522-99D6-9258-5288-6FE0DC2F3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1C945332-FF32-3A1F-B7BF-F7FE8958E368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7D500-16A5-0242-6F48-6B835F448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AAA9A4-73C3-FB73-6ECA-FDB48780FCD3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6DBBE6-6E5E-8391-EE0E-76DABAF93C54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3E4488-29F8-CBF1-1A9C-E0B2F6534096}"/>
              </a:ext>
            </a:extLst>
          </p:cNvPr>
          <p:cNvSpPr txBox="1"/>
          <p:nvPr/>
        </p:nvSpPr>
        <p:spPr>
          <a:xfrm>
            <a:off x="421353" y="185600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EE1B1E7-D25B-0A89-EA9C-257A606815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161"/>
            <a:ext cx="12192000" cy="26802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6DF44EA-3F35-E9CE-1503-4B95E7DE53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5900"/>
            <a:ext cx="12192000" cy="210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103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442E65-7F63-A979-0AE0-04F886A52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6D719C7D-FE94-827B-8C3D-745FEE889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81FCA436-F413-1154-5870-F963964F7E9D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A4AED-D1E8-8B92-DA31-4208F29F0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E5C8FC-1DAC-55FA-58CB-91F287EF132B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8D2A8A-618E-F1AA-2A31-78991F6F5F96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6C26AA-5D9A-485C-43A8-817AD9AFCD38}"/>
              </a:ext>
            </a:extLst>
          </p:cNvPr>
          <p:cNvSpPr txBox="1"/>
          <p:nvPr/>
        </p:nvSpPr>
        <p:spPr>
          <a:xfrm>
            <a:off x="421353" y="185600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CE80329-C839-5A09-61AF-7792619E705D}"/>
              </a:ext>
            </a:extLst>
          </p:cNvPr>
          <p:cNvSpPr/>
          <p:nvPr/>
        </p:nvSpPr>
        <p:spPr>
          <a:xfrm>
            <a:off x="324464" y="1976284"/>
            <a:ext cx="11543071" cy="33233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400">
                <a:solidFill>
                  <a:srgbClr val="F5F5F5"/>
                </a:solidFill>
              </a:defRPr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PDCP layer is essential for 5G NR communication, providing security, efficiency, and reliability through header compression, ciphering, integrity protection, and packet management.</a:t>
            </a: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✓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Header compression reduces overhead by 90%+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✓ Security mechanisms protect data and signaling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✓ Reordering ensures reliable packet delivery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✓ C++ simulator demonstrates practical implementation</a:t>
            </a: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PDCP layer enhances performance, security, and reliability in modern 5G communication systems.</a:t>
            </a:r>
          </a:p>
          <a:p>
            <a:pPr algn="ctr"/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092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25B3F-1562-2D49-C186-13AEF078B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96C58B5-CBB5-4BC4-0142-B7795C0DC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EB034DA9-5FD5-ABF0-87A3-99FCF33A9498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B194A-3352-10E1-892F-F9CE7FB38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29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7CD2FD-A086-11B1-134E-7C9217A784DB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408D58-1BBD-748B-E030-174B1312DCD1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E80155-AC24-96B2-5D03-85DED1EA3816}"/>
              </a:ext>
            </a:extLst>
          </p:cNvPr>
          <p:cNvSpPr txBox="1"/>
          <p:nvPr/>
        </p:nvSpPr>
        <p:spPr>
          <a:xfrm>
            <a:off x="4434184" y="136949"/>
            <a:ext cx="75320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  <a:p>
            <a:endParaRPr lang="en-IN" sz="4400" b="1" dirty="0">
              <a:solidFill>
                <a:schemeClr val="bg1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52F6DF-1F89-2753-90FF-5CA6715284D0}"/>
              </a:ext>
            </a:extLst>
          </p:cNvPr>
          <p:cNvSpPr txBox="1"/>
          <p:nvPr/>
        </p:nvSpPr>
        <p:spPr>
          <a:xfrm>
            <a:off x="0" y="2177592"/>
            <a:ext cx="12192000" cy="3046988"/>
          </a:xfrm>
          <a:prstGeom prst="rect">
            <a:avLst/>
          </a:prstGeom>
          <a:solidFill>
            <a:srgbClr val="8AE4A2"/>
          </a:solidFill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8"/>
            <a:r>
              <a:rPr lang="en-IN" sz="32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Group : 03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Jayavarshini G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N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Harshinie</a:t>
            </a:r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Yuvaraj P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Shreyash Bhatt</a:t>
            </a:r>
          </a:p>
          <a:p>
            <a:pPr lvl="8"/>
            <a:r>
              <a:rPr lang="en-I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Vikas Srivastava</a:t>
            </a:r>
          </a:p>
        </p:txBody>
      </p:sp>
    </p:spTree>
    <p:extLst>
      <p:ext uri="{BB962C8B-B14F-4D97-AF65-F5344CB8AC3E}">
        <p14:creationId xmlns:p14="http://schemas.microsoft.com/office/powerpoint/2010/main" val="1294327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F15BC-143E-6A2B-70A3-311A34AC3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900FB30-071D-73D2-3BF2-81C0B4B77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A2059EE-1175-A3F9-7FC4-BDF9AA12199C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8B2C5-0F96-34CF-E130-753FC4E14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FC1EB7-E0E1-17A6-FE01-295E5726032C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EBC97C-3A19-9D03-5C42-D9BFBA9D7F42}"/>
              </a:ext>
            </a:extLst>
          </p:cNvPr>
          <p:cNvSpPr txBox="1"/>
          <p:nvPr/>
        </p:nvSpPr>
        <p:spPr>
          <a:xfrm>
            <a:off x="165442" y="185600"/>
            <a:ext cx="85878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 to PDCP Layer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FBBB2F5B-2C4F-329C-62E9-43A6A53EC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2376319"/>
            <a:ext cx="1828800" cy="1828800"/>
          </a:xfrm>
          <a:prstGeom prst="rect">
            <a:avLst/>
          </a:prstGeom>
        </p:spPr>
      </p:pic>
      <p:sp>
        <p:nvSpPr>
          <p:cNvPr id="8" name="Text 2">
            <a:extLst>
              <a:ext uri="{FF2B5EF4-FFF2-40B4-BE49-F238E27FC236}">
                <a16:creationId xmlns:a16="http://schemas.microsoft.com/office/drawing/2014/main" id="{99F31812-7048-D193-CBD4-BC871785EE06}"/>
              </a:ext>
            </a:extLst>
          </p:cNvPr>
          <p:cNvSpPr/>
          <p:nvPr/>
        </p:nvSpPr>
        <p:spPr>
          <a:xfrm>
            <a:off x="800587" y="1967241"/>
            <a:ext cx="576072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b="1" dirty="0">
                <a:solidFill>
                  <a:srgbClr val="02809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Packet Data Convergence Protocol (PDCP)</a:t>
            </a: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layer is an important layer in the 5G NR protocol stack that ensures efficient and secure transmission of data between the User Equipment (UE) and the network.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73B36DF0-75F6-B732-8325-1BFA1024E654}"/>
              </a:ext>
            </a:extLst>
          </p:cNvPr>
          <p:cNvSpPr/>
          <p:nvPr/>
        </p:nvSpPr>
        <p:spPr>
          <a:xfrm>
            <a:off x="800587" y="3404716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b="1" dirty="0">
                <a:solidFill>
                  <a:srgbClr val="1E27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Characteristics: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F7E2020D-BF88-D943-9403-F9B522A027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67" y="3770476"/>
            <a:ext cx="228600" cy="228600"/>
          </a:xfrm>
          <a:prstGeom prst="rect">
            <a:avLst/>
          </a:prstGeom>
        </p:spPr>
      </p:pic>
      <p:sp>
        <p:nvSpPr>
          <p:cNvPr id="11" name="Text 4">
            <a:extLst>
              <a:ext uri="{FF2B5EF4-FFF2-40B4-BE49-F238E27FC236}">
                <a16:creationId xmlns:a16="http://schemas.microsoft.com/office/drawing/2014/main" id="{2662C87F-F19A-25A2-C0F4-E3036B296FAF}"/>
              </a:ext>
            </a:extLst>
          </p:cNvPr>
          <p:cNvSpPr/>
          <p:nvPr/>
        </p:nvSpPr>
        <p:spPr>
          <a:xfrm>
            <a:off x="1349227" y="3770476"/>
            <a:ext cx="5029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Operates above the RLC layer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CA7BC3F2-CC5A-316A-8FF1-2DA670A0CF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67" y="4090516"/>
            <a:ext cx="228600" cy="228600"/>
          </a:xfrm>
          <a:prstGeom prst="rect">
            <a:avLst/>
          </a:prstGeom>
        </p:spPr>
      </p:pic>
      <p:sp>
        <p:nvSpPr>
          <p:cNvPr id="13" name="Text 5">
            <a:extLst>
              <a:ext uri="{FF2B5EF4-FFF2-40B4-BE49-F238E27FC236}">
                <a16:creationId xmlns:a16="http://schemas.microsoft.com/office/drawing/2014/main" id="{D06E5B8E-9F9B-A8B7-5385-60C8E5E240EB}"/>
              </a:ext>
            </a:extLst>
          </p:cNvPr>
          <p:cNvSpPr/>
          <p:nvPr/>
        </p:nvSpPr>
        <p:spPr>
          <a:xfrm>
            <a:off x="1349227" y="4090516"/>
            <a:ext cx="5029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Supports control plane and user plane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Image 3" descr="preencoded.png">
            <a:extLst>
              <a:ext uri="{FF2B5EF4-FFF2-40B4-BE49-F238E27FC236}">
                <a16:creationId xmlns:a16="http://schemas.microsoft.com/office/drawing/2014/main" id="{E64B5355-9BEA-E377-9ECB-00CA18CAB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67" y="4410556"/>
            <a:ext cx="228600" cy="228600"/>
          </a:xfrm>
          <a:prstGeom prst="rect">
            <a:avLst/>
          </a:prstGeom>
        </p:spPr>
      </p:pic>
      <p:sp>
        <p:nvSpPr>
          <p:cNvPr id="15" name="Text 6">
            <a:extLst>
              <a:ext uri="{FF2B5EF4-FFF2-40B4-BE49-F238E27FC236}">
                <a16:creationId xmlns:a16="http://schemas.microsoft.com/office/drawing/2014/main" id="{25C99974-3907-A60C-4CD6-06F138663315}"/>
              </a:ext>
            </a:extLst>
          </p:cNvPr>
          <p:cNvSpPr/>
          <p:nvPr/>
        </p:nvSpPr>
        <p:spPr>
          <a:xfrm>
            <a:off x="1349227" y="4410556"/>
            <a:ext cx="5029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security and efficiency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Image 4" descr="preencoded.png">
            <a:extLst>
              <a:ext uri="{FF2B5EF4-FFF2-40B4-BE49-F238E27FC236}">
                <a16:creationId xmlns:a16="http://schemas.microsoft.com/office/drawing/2014/main" id="{2FBC1D60-39D6-84B4-F926-288001D2A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67" y="4730596"/>
            <a:ext cx="228600" cy="228600"/>
          </a:xfrm>
          <a:prstGeom prst="rect">
            <a:avLst/>
          </a:prstGeom>
        </p:spPr>
      </p:pic>
      <p:sp>
        <p:nvSpPr>
          <p:cNvPr id="17" name="Text 7">
            <a:extLst>
              <a:ext uri="{FF2B5EF4-FFF2-40B4-BE49-F238E27FC236}">
                <a16:creationId xmlns:a16="http://schemas.microsoft.com/office/drawing/2014/main" id="{0810D6C2-1B3F-B452-4A5B-21E8BC94B514}"/>
              </a:ext>
            </a:extLst>
          </p:cNvPr>
          <p:cNvSpPr/>
          <p:nvPr/>
        </p:nvSpPr>
        <p:spPr>
          <a:xfrm>
            <a:off x="1349227" y="4730596"/>
            <a:ext cx="5029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dirty="0">
                <a:solidFill>
                  <a:srgbClr val="2C3E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transmission overhead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8">
            <a:extLst>
              <a:ext uri="{FF2B5EF4-FFF2-40B4-BE49-F238E27FC236}">
                <a16:creationId xmlns:a16="http://schemas.microsoft.com/office/drawing/2014/main" id="{DCD819C9-3375-497C-028A-F1BCF321288A}"/>
              </a:ext>
            </a:extLst>
          </p:cNvPr>
          <p:cNvSpPr/>
          <p:nvPr/>
        </p:nvSpPr>
        <p:spPr>
          <a:xfrm>
            <a:off x="-4714" y="5711476"/>
            <a:ext cx="12192000" cy="640080"/>
          </a:xfrm>
          <a:prstGeom prst="rect">
            <a:avLst/>
          </a:prstGeom>
          <a:solidFill>
            <a:srgbClr val="028090">
              <a:alpha val="90000"/>
            </a:srgbClr>
          </a:solidFill>
          <a:ln w="25400">
            <a:solidFill>
              <a:srgbClr val="028090"/>
            </a:solidFill>
            <a:prstDash val="solid"/>
          </a:ln>
        </p:spPr>
      </p:sp>
      <p:sp>
        <p:nvSpPr>
          <p:cNvPr id="19" name="Text 9">
            <a:extLst>
              <a:ext uri="{FF2B5EF4-FFF2-40B4-BE49-F238E27FC236}">
                <a16:creationId xmlns:a16="http://schemas.microsoft.com/office/drawing/2014/main" id="{E34FE3FE-526C-2240-AA15-6F2EB403AA17}"/>
              </a:ext>
            </a:extLst>
          </p:cNvPr>
          <p:cNvSpPr/>
          <p:nvPr/>
        </p:nvSpPr>
        <p:spPr>
          <a:xfrm>
            <a:off x="1988113" y="5883945"/>
            <a:ext cx="7863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i="1" dirty="0">
                <a:solidFill>
                  <a:srgbClr val="1E2761"/>
                </a:solidFill>
              </a:rPr>
              <a:t>3GPP Reference: TS 38.323 (PDCP Procedures) | TS 33.501 (Security)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2365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02A2F1-4698-E62B-8626-C85FBAB48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8236354E-F8A1-E4FB-80C7-74FE937EF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590C608E-9D6F-49A3-E62E-5468208164CD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1908A-5365-1F1C-CA7C-710CBA270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A3343A-35A2-4994-B8F6-385C1C4923F2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07350DE1-AEFC-2B48-07CA-C238FE8F1B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FE15980-8DE0-E3F5-9952-30896BED7278}"/>
              </a:ext>
            </a:extLst>
          </p:cNvPr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pPr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hape 0">
            <a:extLst>
              <a:ext uri="{FF2B5EF4-FFF2-40B4-BE49-F238E27FC236}">
                <a16:creationId xmlns:a16="http://schemas.microsoft.com/office/drawing/2014/main" id="{F788EAC4-CB57-09AC-EAAB-A1092925CEEA}"/>
              </a:ext>
            </a:extLst>
          </p:cNvPr>
          <p:cNvSpPr/>
          <p:nvPr/>
        </p:nvSpPr>
        <p:spPr>
          <a:xfrm>
            <a:off x="0" y="-1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en-IN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254B98F9-85BB-5084-160F-475EBF2D9791}"/>
              </a:ext>
            </a:extLst>
          </p:cNvPr>
          <p:cNvSpPr/>
          <p:nvPr/>
        </p:nvSpPr>
        <p:spPr>
          <a:xfrm>
            <a:off x="431513" y="168334"/>
            <a:ext cx="10972800" cy="731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sz="4400" b="1" dirty="0">
                <a:solidFill>
                  <a:schemeClr val="bg1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5G Protocol Stack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DC8D87-7373-C00B-6331-73AA696133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91" t="12522" r="12552" b="4794"/>
          <a:stretch>
            <a:fillRect/>
          </a:stretch>
        </p:blipFill>
        <p:spPr>
          <a:xfrm>
            <a:off x="6724859" y="1706728"/>
            <a:ext cx="3978155" cy="44012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881689-8BAA-1306-4412-9334EF8F84EA}"/>
              </a:ext>
            </a:extLst>
          </p:cNvPr>
          <p:cNvSpPr txBox="1"/>
          <p:nvPr/>
        </p:nvSpPr>
        <p:spPr>
          <a:xfrm>
            <a:off x="732044" y="1947392"/>
            <a:ext cx="5550769" cy="3970318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PDCP handles security, header compression.</a:t>
            </a: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RLC performs segmentation, reassembly, and error control using ARQ.</a:t>
            </a: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MAC manages scheduling and fast retransmissions using HARQ.</a:t>
            </a:r>
            <a:b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</a:t>
            </a:r>
            <a:r>
              <a:rPr lang="en-IN" sz="28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 layer handles modulation, coding, and wireless transmission.</a:t>
            </a:r>
          </a:p>
        </p:txBody>
      </p:sp>
    </p:spTree>
    <p:extLst>
      <p:ext uri="{BB962C8B-B14F-4D97-AF65-F5344CB8AC3E}">
        <p14:creationId xmlns:p14="http://schemas.microsoft.com/office/powerpoint/2010/main" val="4190007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42817C-120A-5CC7-180B-12D161AD1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F815726C-7496-9671-602B-740BF01A8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D1537B37-628B-9647-804C-355D4068968B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A5DC0-BC5B-4556-0EE4-671DECE85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E8E73-4B57-026E-B636-D12204BA3806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D09F05-59A8-F46D-C275-EEBFD445746D}"/>
              </a:ext>
            </a:extLst>
          </p:cNvPr>
          <p:cNvSpPr txBox="1"/>
          <p:nvPr/>
        </p:nvSpPr>
        <p:spPr>
          <a:xfrm>
            <a:off x="108630" y="185600"/>
            <a:ext cx="76074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PDCP Layer Functions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3F31D4-87CB-2601-64BF-DDBDD8232A60}"/>
              </a:ext>
            </a:extLst>
          </p:cNvPr>
          <p:cNvSpPr txBox="1"/>
          <p:nvPr/>
        </p:nvSpPr>
        <p:spPr>
          <a:xfrm>
            <a:off x="754396" y="1607355"/>
            <a:ext cx="2362431" cy="196977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Header Compression (</a:t>
            </a:r>
            <a:r>
              <a:rPr lang="en-US" sz="1600" b="1" u="sng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RoHC</a:t>
            </a: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IP header overhead   by 90%+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Critical for VoIP and video streaming efficiency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211D2-9780-0040-956A-5B157A42C456}"/>
              </a:ext>
            </a:extLst>
          </p:cNvPr>
          <p:cNvSpPr txBox="1"/>
          <p:nvPr/>
        </p:nvSpPr>
        <p:spPr>
          <a:xfrm>
            <a:off x="816010" y="4211563"/>
            <a:ext cx="2308503" cy="192360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Ciphering (Encryption)</a:t>
            </a:r>
            <a:endParaRPr lang="en-US" sz="16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Protects user data by encrypting PDCP packets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standardized 5G security algorithms (NEA1/NEA2/NEA3)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Prevents unauthorized access and eavesdropping</a:t>
            </a:r>
            <a:endParaRPr lang="en-US" sz="12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752C6D-1158-A3EA-9DC1-6020BDDFFCA2}"/>
              </a:ext>
            </a:extLst>
          </p:cNvPr>
          <p:cNvSpPr txBox="1"/>
          <p:nvPr/>
        </p:nvSpPr>
        <p:spPr>
          <a:xfrm>
            <a:off x="4660491" y="4205229"/>
            <a:ext cx="2831689" cy="196977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Integrity Protection</a:t>
            </a:r>
          </a:p>
          <a:p>
            <a:endParaRPr lang="en-IN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Verifies authenticity of control messages using NIA2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Prevents tampering and unauthorized modifications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CD517D-E8F0-578D-66AF-C5BB31205A4E}"/>
              </a:ext>
            </a:extLst>
          </p:cNvPr>
          <p:cNvSpPr txBox="1"/>
          <p:nvPr/>
        </p:nvSpPr>
        <p:spPr>
          <a:xfrm>
            <a:off x="9243599" y="4084645"/>
            <a:ext cx="2611225" cy="204671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Reordering &amp; Duplicate Detection</a:t>
            </a:r>
            <a:endParaRPr lang="en-US" sz="1600" u="sng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in-order delivery to higher layers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Identifies and discards duplicate packets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endParaRPr lang="en-US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B7DBF9-BAEC-054A-704B-4656401BA6E9}"/>
              </a:ext>
            </a:extLst>
          </p:cNvPr>
          <p:cNvSpPr txBox="1"/>
          <p:nvPr/>
        </p:nvSpPr>
        <p:spPr>
          <a:xfrm>
            <a:off x="9233129" y="1630248"/>
            <a:ext cx="2611225" cy="209288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Sequence Numbering</a:t>
            </a:r>
            <a:endParaRPr lang="en-US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Assigns sequence numbers for packet tracking</a:t>
            </a:r>
          </a:p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Enables proper ordering and duplicate detection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691F064-0784-D456-0240-55D4682EE4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827" y="1153513"/>
            <a:ext cx="6116302" cy="279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08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F11391-7A55-1B96-2B65-773E6426F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BBFBF566-17FD-8938-6429-5D10694E0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E82FD4ED-5A40-76F5-3342-BA1CBA66091C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1ADF4-5B87-CF3B-33A4-25D0C5295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9DAE69-3D2E-9273-C813-D27E772DEC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12"/>
          <a:stretch>
            <a:fillRect/>
          </a:stretch>
        </p:blipFill>
        <p:spPr>
          <a:xfrm>
            <a:off x="688156" y="1227924"/>
            <a:ext cx="10840825" cy="50793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F72F1E-FEC4-0D57-4D24-ABBDDEF099E6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6449E3-654E-AB7C-EB20-5E58F9849340}"/>
              </a:ext>
            </a:extLst>
          </p:cNvPr>
          <p:cNvSpPr txBox="1"/>
          <p:nvPr/>
        </p:nvSpPr>
        <p:spPr>
          <a:xfrm>
            <a:off x="108630" y="185600"/>
            <a:ext cx="76074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PDCP Layer Serving 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2631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0010B2-B8B5-197B-6666-B6D1C147E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A6F4B252-B185-BCDB-CC92-7AB2E55FD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8FDD8719-4C9A-24E8-0341-733EED4EC579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DCD95-9668-4303-67BF-C1117A209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96BEDD-5AB9-CE46-BDEA-042A3138CEAC}"/>
              </a:ext>
            </a:extLst>
          </p:cNvPr>
          <p:cNvSpPr txBox="1"/>
          <p:nvPr/>
        </p:nvSpPr>
        <p:spPr>
          <a:xfrm>
            <a:off x="0" y="11253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121AC-9F75-CED5-EC38-E7A53743D3AA}"/>
              </a:ext>
            </a:extLst>
          </p:cNvPr>
          <p:cNvSpPr txBox="1"/>
          <p:nvPr/>
        </p:nvSpPr>
        <p:spPr>
          <a:xfrm>
            <a:off x="88429" y="172083"/>
            <a:ext cx="7475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Operations : Ciphering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392460-57E2-F6F7-081C-7FC75CD84740}"/>
              </a:ext>
            </a:extLst>
          </p:cNvPr>
          <p:cNvSpPr txBox="1"/>
          <p:nvPr/>
        </p:nvSpPr>
        <p:spPr>
          <a:xfrm>
            <a:off x="1130710" y="3143458"/>
            <a:ext cx="3303474" cy="2200602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Transmitter Side: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Receive plaintext data from higher layers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Apply encryption algorithm (e.g., NEA2)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Use security keys from authentication process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Generate encrypted data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Forward to RLC layer</a:t>
            </a:r>
            <a:endParaRPr lang="en-IN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4B7D1A-8EEC-A063-93D7-C87EE089AE24}"/>
              </a:ext>
            </a:extLst>
          </p:cNvPr>
          <p:cNvSpPr txBox="1"/>
          <p:nvPr/>
        </p:nvSpPr>
        <p:spPr>
          <a:xfrm>
            <a:off x="7098890" y="3092618"/>
            <a:ext cx="3396734" cy="2246769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Receiver Side: 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Receive encrypted data from RLC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Apply decryption algorithm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Use corresponding security key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Recover original plaintext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Deliver to higher layers</a:t>
            </a:r>
            <a:endParaRPr lang="en-IN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AA2135-C091-1AAD-A68E-D4C7DC3BDB07}"/>
              </a:ext>
            </a:extLst>
          </p:cNvPr>
          <p:cNvSpPr txBox="1"/>
          <p:nvPr/>
        </p:nvSpPr>
        <p:spPr>
          <a:xfrm>
            <a:off x="0" y="1362483"/>
            <a:ext cx="12192000" cy="46166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PURPOSE : Protect data confidentiality during transmission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F3CAB5-92FF-EEE8-5A19-B9276B10EB87}"/>
              </a:ext>
            </a:extLst>
          </p:cNvPr>
          <p:cNvSpPr txBox="1"/>
          <p:nvPr/>
        </p:nvSpPr>
        <p:spPr>
          <a:xfrm>
            <a:off x="4542339" y="2143432"/>
            <a:ext cx="2308779" cy="33855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Ciphering Process: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CCEEFC-7CC6-EF8D-340A-12019C4DBB89}"/>
              </a:ext>
            </a:extLst>
          </p:cNvPr>
          <p:cNvSpPr txBox="1"/>
          <p:nvPr/>
        </p:nvSpPr>
        <p:spPr>
          <a:xfrm>
            <a:off x="0" y="5820623"/>
            <a:ext cx="12192000" cy="53860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APPLIED TO : Both SRB (signaling) and DRB (user data)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RESULT : Prevents eavesdropping and unauthorized access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02B9112-75F0-201C-DA8A-E5530040231E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894029" y="2312709"/>
            <a:ext cx="1648310" cy="6024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D4E266-3552-C644-1664-43E55BCD99B5}"/>
              </a:ext>
            </a:extLst>
          </p:cNvPr>
          <p:cNvCxnSpPr>
            <a:cxnSpLocks/>
          </p:cNvCxnSpPr>
          <p:nvPr/>
        </p:nvCxnSpPr>
        <p:spPr>
          <a:xfrm>
            <a:off x="6855456" y="2340058"/>
            <a:ext cx="1643972" cy="5700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4387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9F300-5BB5-399A-4D57-7DFB49AF6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F1C50921-84A8-D84F-6353-6BC367A6F7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FCF446C3-244B-C021-D991-EE43253C7400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2FD67-DD06-2C27-2602-C349FDDE4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E17EDF-9F4F-24E5-6E78-6F840A985A3E}"/>
              </a:ext>
            </a:extLst>
          </p:cNvPr>
          <p:cNvSpPr txBox="1"/>
          <p:nvPr/>
        </p:nvSpPr>
        <p:spPr>
          <a:xfrm>
            <a:off x="0" y="0"/>
            <a:ext cx="12192000" cy="11406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E2AC44-AC89-B9EC-C8D6-3E42E6E67027}"/>
              </a:ext>
            </a:extLst>
          </p:cNvPr>
          <p:cNvSpPr txBox="1"/>
          <p:nvPr/>
        </p:nvSpPr>
        <p:spPr>
          <a:xfrm>
            <a:off x="235670" y="185600"/>
            <a:ext cx="75320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Security : Integrity Protection</a:t>
            </a:r>
            <a:endParaRPr lang="en-IN" sz="44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417F1D-2C01-CA88-A42C-68FB0880F19F}"/>
              </a:ext>
            </a:extLst>
          </p:cNvPr>
          <p:cNvSpPr txBox="1"/>
          <p:nvPr/>
        </p:nvSpPr>
        <p:spPr>
          <a:xfrm>
            <a:off x="0" y="5703965"/>
            <a:ext cx="12192000" cy="661720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APPLIED TO : Control Plane (SRB) Messages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CRITICAL FOR : Network security and reliable signaling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362550-7164-A12D-319C-43DF42C13E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8" y="1601072"/>
            <a:ext cx="5515422" cy="403344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F277F1A-7F02-482D-952F-188385533AA2}"/>
              </a:ext>
            </a:extLst>
          </p:cNvPr>
          <p:cNvSpPr txBox="1"/>
          <p:nvPr/>
        </p:nvSpPr>
        <p:spPr>
          <a:xfrm>
            <a:off x="0" y="1139407"/>
            <a:ext cx="12192000" cy="461665"/>
          </a:xfrm>
          <a:prstGeom prst="rect">
            <a:avLst/>
          </a:prstGeom>
          <a:solidFill>
            <a:schemeClr val="accent6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PURPOSE : Ensure messages are not modified during transmission</a:t>
            </a:r>
            <a:endParaRPr lang="en-US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33A1E0-C55E-CE4F-538E-179B940A896D}"/>
              </a:ext>
            </a:extLst>
          </p:cNvPr>
          <p:cNvSpPr/>
          <p:nvPr/>
        </p:nvSpPr>
        <p:spPr>
          <a:xfrm>
            <a:off x="108630" y="1710813"/>
            <a:ext cx="6350688" cy="39237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2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Integrity Protection Process: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Transmitter generates MAC-I (Message Authentication Code)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MAC-I calculated using: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Message content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Security key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• Integrity algorithm (e.g., NIA2)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MAC-I appended to message before transmission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Receiver recalculates MAC-I from received message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Compares calculated MAC-I vs received MAC-I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If match → Message authentic and delivered</a:t>
            </a:r>
          </a:p>
          <a:p>
            <a:pPr>
              <a:spcAft>
                <a:spcPts val="600"/>
              </a:spcAft>
              <a:defRPr sz="1200">
                <a:solidFill>
                  <a:srgbClr val="2C3E50"/>
                </a:solidFill>
              </a:defRPr>
            </a:pPr>
            <a:r>
              <a:rPr lang="en-IN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If mismatch → Message rejected as tampered</a:t>
            </a:r>
          </a:p>
        </p:txBody>
      </p:sp>
    </p:spTree>
    <p:extLst>
      <p:ext uri="{BB962C8B-B14F-4D97-AF65-F5344CB8AC3E}">
        <p14:creationId xmlns:p14="http://schemas.microsoft.com/office/powerpoint/2010/main" val="3603069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54EE9-5376-C4FC-6142-BC187B6C64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&#10;&#10;Description automatically generated">
            <a:extLst>
              <a:ext uri="{FF2B5EF4-FFF2-40B4-BE49-F238E27FC236}">
                <a16:creationId xmlns:a16="http://schemas.microsoft.com/office/drawing/2014/main" id="{DAD9FCF2-38FF-609C-20FE-343D267D9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0" y="6397884"/>
            <a:ext cx="645766" cy="42293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D76D9CE7-99E0-DD93-87E3-D0B8E926EEE6}"/>
              </a:ext>
            </a:extLst>
          </p:cNvPr>
          <p:cNvSpPr txBox="1"/>
          <p:nvPr/>
        </p:nvSpPr>
        <p:spPr>
          <a:xfrm>
            <a:off x="4434184" y="6580156"/>
            <a:ext cx="6259403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 spc="140" dirty="0">
                <a:solidFill>
                  <a:srgbClr val="000000"/>
                </a:solidFill>
                <a:latin typeface="HK Grotesk Light"/>
              </a:rPr>
              <a:t>2024 - RPS Consulting all rights reserved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8B46-91F5-F780-902D-85D42BB5D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C8F35010-364B-470B-BB6C-DCBBE63D2E54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F58401-C087-0634-68D3-3D42DCD204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9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378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3243</TotalTime>
  <Words>3211</Words>
  <Application>Microsoft Office PowerPoint</Application>
  <PresentationFormat>Widescreen</PresentationFormat>
  <Paragraphs>593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Aptos</vt:lpstr>
      <vt:lpstr>Aptos Display</vt:lpstr>
      <vt:lpstr>Arial</vt:lpstr>
      <vt:lpstr>Arial Black</vt:lpstr>
      <vt:lpstr>Calibri</vt:lpstr>
      <vt:lpstr>Consolas</vt:lpstr>
      <vt:lpstr>HK Grotesk</vt:lpstr>
      <vt:lpstr>HK Grotesk Light</vt:lpstr>
      <vt:lpstr>HK Grotesk Light 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Satish M</dc:creator>
  <cp:lastModifiedBy>vikas srivastava</cp:lastModifiedBy>
  <cp:revision>103</cp:revision>
  <dcterms:created xsi:type="dcterms:W3CDTF">2024-05-04T13:11:57Z</dcterms:created>
  <dcterms:modified xsi:type="dcterms:W3CDTF">2026-02-13T04:30:56Z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0f486e-1d0b-4fd6-a73f-04d94048a140_Enabled">
    <vt:lpwstr>true</vt:lpwstr>
  </property>
  <property fmtid="{D5CDD505-2E9C-101B-9397-08002B2CF9AE}" pid="3" name="MSIP_Label_e80f486e-1d0b-4fd6-a73f-04d94048a140_SetDate">
    <vt:lpwstr>2026-02-04T04:06:58Z</vt:lpwstr>
  </property>
  <property fmtid="{D5CDD505-2E9C-101B-9397-08002B2CF9AE}" pid="4" name="MSIP_Label_e80f486e-1d0b-4fd6-a73f-04d94048a140_Method">
    <vt:lpwstr>Standard</vt:lpwstr>
  </property>
  <property fmtid="{D5CDD505-2E9C-101B-9397-08002B2CF9AE}" pid="5" name="MSIP_Label_e80f486e-1d0b-4fd6-a73f-04d94048a140_Name">
    <vt:lpwstr>General - RPS Data</vt:lpwstr>
  </property>
  <property fmtid="{D5CDD505-2E9C-101B-9397-08002B2CF9AE}" pid="6" name="MSIP_Label_e80f486e-1d0b-4fd6-a73f-04d94048a140_SiteId">
    <vt:lpwstr>6565c732-1653-4ffe-b9d3-80a4f1c0c25d</vt:lpwstr>
  </property>
  <property fmtid="{D5CDD505-2E9C-101B-9397-08002B2CF9AE}" pid="7" name="MSIP_Label_e80f486e-1d0b-4fd6-a73f-04d94048a140_ActionId">
    <vt:lpwstr>0c3cc09a-e54e-4ae4-a9fa-efa3f9d629ce</vt:lpwstr>
  </property>
  <property fmtid="{D5CDD505-2E9C-101B-9397-08002B2CF9AE}" pid="8" name="MSIP_Label_e80f486e-1d0b-4fd6-a73f-04d94048a140_ContentBits">
    <vt:lpwstr>2</vt:lpwstr>
  </property>
  <property fmtid="{D5CDD505-2E9C-101B-9397-08002B2CF9AE}" pid="9" name="MSIP_Label_e80f486e-1d0b-4fd6-a73f-04d94048a140_Tag">
    <vt:lpwstr>10, 3, 0, 1</vt:lpwstr>
  </property>
  <property fmtid="{D5CDD505-2E9C-101B-9397-08002B2CF9AE}" pid="10" name="ClassificationContentMarkingFooterLocations">
    <vt:lpwstr>Office Theme:8</vt:lpwstr>
  </property>
  <property fmtid="{D5CDD505-2E9C-101B-9397-08002B2CF9AE}" pid="11" name="ClassificationContentMarkingFooterText">
    <vt:lpwstr>General - RPS Data</vt:lpwstr>
  </property>
</Properties>
</file>

<file path=docProps/thumbnail.jpeg>
</file>